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6"/>
  </p:notesMasterIdLst>
  <p:sldIdLst>
    <p:sldId id="256" r:id="rId2"/>
    <p:sldId id="295" r:id="rId3"/>
    <p:sldId id="266" r:id="rId4"/>
    <p:sldId id="257" r:id="rId5"/>
    <p:sldId id="279" r:id="rId6"/>
    <p:sldId id="283" r:id="rId7"/>
    <p:sldId id="290" r:id="rId8"/>
    <p:sldId id="293" r:id="rId9"/>
    <p:sldId id="289" r:id="rId10"/>
    <p:sldId id="287" r:id="rId11"/>
    <p:sldId id="282" r:id="rId12"/>
    <p:sldId id="281" r:id="rId13"/>
    <p:sldId id="294" r:id="rId14"/>
    <p:sldId id="28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73" autoAdjust="0"/>
    <p:restoredTop sz="94660"/>
  </p:normalViewPr>
  <p:slideViewPr>
    <p:cSldViewPr snapToGrid="0">
      <p:cViewPr varScale="1">
        <p:scale>
          <a:sx n="94" d="100"/>
          <a:sy n="94" d="100"/>
        </p:scale>
        <p:origin x="8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72D4E7-3B33-4C56-943B-190615E15F70}" type="datetimeFigureOut">
              <a:rPr lang="en-GB" smtClean="0"/>
              <a:t>16/08/2023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AB804-7B1C-4532-8EFE-BFA5A33F8D0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3697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AB804-7B1C-4532-8EFE-BFA5A33F8D08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1664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AB804-7B1C-4532-8EFE-BFA5A33F8D08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7006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E66DCAF-33A2-40F5-B637-C6DFDE006908}" type="datetime1">
              <a:rPr lang="en-US" smtClean="0"/>
              <a:t>8/16/2023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E1D8D-EB62-492F-BBC4-AF41F872075B}" type="datetime1">
              <a:rPr lang="en-US" smtClean="0"/>
              <a:t>8/16/2023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C1837-D71C-4C26-B81F-B0D907BDDB88}" type="datetime1">
              <a:rPr lang="en-US" smtClean="0"/>
              <a:t>8/16/2023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FCD5F-B004-4C9F-B1AF-E9E1B82FF3B8}" type="datetime1">
              <a:rPr lang="en-US" smtClean="0"/>
              <a:t>8/16/2023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6B53E-E4B2-4487-A3BD-195B73A28AEF}" type="datetime1">
              <a:rPr lang="en-US" smtClean="0"/>
              <a:t>8/16/2023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75567-DFE1-40A2-B780-49179DEF68D8}" type="datetime1">
              <a:rPr lang="en-US" smtClean="0"/>
              <a:t>8/16/2023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D0521-522F-4A14-8A2E-693F2E021DB5}" type="datetime1">
              <a:rPr lang="en-US" smtClean="0"/>
              <a:t>8/16/2023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EBE02-6A3B-48E5-99E9-992D092F2829}" type="datetime1">
              <a:rPr lang="en-US" smtClean="0"/>
              <a:t>8/16/2023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A9C0E-BA2C-44A7-B6CE-59418CB21E1D}" type="datetime1">
              <a:rPr lang="en-US" smtClean="0"/>
              <a:t>8/16/2023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A7525-D868-4042-8BCA-D88EFA12CFCD}" type="datetime1">
              <a:rPr lang="en-US" smtClean="0"/>
              <a:t>8/16/2023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BF18E-12EB-4681-AE82-BD339DBA6FC5}" type="datetime1">
              <a:rPr lang="en-US" smtClean="0"/>
              <a:t>8/16/2023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7E22C-65CC-43C5-8DC4-8EBA6A0D4E42}" type="datetime1">
              <a:rPr lang="en-US" smtClean="0"/>
              <a:t>8/16/2023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39E7-943D-479D-8423-0FE412EF0CB7}" type="datetime1">
              <a:rPr lang="en-US" smtClean="0"/>
              <a:t>8/16/2023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4C374-5A00-49C9-947A-451D99EF377F}" type="datetime1">
              <a:rPr lang="en-US" smtClean="0"/>
              <a:t>8/16/2023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924F3-AD48-4301-905F-59CD4B140B5E}" type="datetime1">
              <a:rPr lang="en-US" smtClean="0"/>
              <a:t>8/16/2023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9D54D-FB48-4C8D-B094-CAF7DB014B6E}" type="datetime1">
              <a:rPr lang="en-US" smtClean="0"/>
              <a:t>8/16/2023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00F7A-939C-4A94-9BCA-E342A40FE347}" type="datetime1">
              <a:rPr lang="en-US" smtClean="0"/>
              <a:t>8/16/2023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72871-D6CD-47E6-B2EF-26BFCA820D1D}" type="datetime1">
              <a:rPr lang="en-US" smtClean="0"/>
              <a:t>8/16/2023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7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image" Target="../media/image3.png"/><Relationship Id="rId4" Type="http://schemas.openxmlformats.org/officeDocument/2006/relationships/image" Target="../media/image1.jpe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CCCBF-554B-1E1E-0ADF-0281BB32A3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521500"/>
            <a:ext cx="8791575" cy="3931453"/>
          </a:xfrm>
        </p:spPr>
        <p:txBody>
          <a:bodyPr>
            <a:normAutofit fontScale="90000"/>
          </a:bodyPr>
          <a:lstStyle/>
          <a:p>
            <a:r>
              <a:rPr lang="en-GB" dirty="0"/>
              <a:t>Data analytics career accelerator 2023 cohort 2</a:t>
            </a:r>
            <a:br>
              <a:rPr lang="en-GB" dirty="0"/>
            </a:br>
            <a:br>
              <a:rPr lang="en-GB" dirty="0"/>
            </a:br>
            <a:r>
              <a:rPr lang="en-US" dirty="0"/>
              <a:t>Course 2 Assignment: Diagnostic Analysis using Python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03C4FC-9BF9-4FCC-60BB-E083924AA3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4666462"/>
            <a:ext cx="8791575" cy="1655762"/>
          </a:xfrm>
        </p:spPr>
        <p:txBody>
          <a:bodyPr/>
          <a:lstStyle/>
          <a:p>
            <a:r>
              <a:rPr lang="en-GB" dirty="0"/>
              <a:t>Student name: Rose Ryan</a:t>
            </a:r>
          </a:p>
          <a:p>
            <a:r>
              <a:rPr lang="en-GB" dirty="0"/>
              <a:t>Submission date: 17 August </a:t>
            </a:r>
            <a:r>
              <a:rPr lang="en-GB" i="1" dirty="0"/>
              <a:t>2023</a:t>
            </a:r>
            <a:r>
              <a:rPr lang="en-GB" dirty="0"/>
              <a:t> </a:t>
            </a:r>
          </a:p>
        </p:txBody>
      </p:sp>
      <p:pic>
        <p:nvPicPr>
          <p:cNvPr id="73" name="Audio 72">
            <a:hlinkClick r:id="" action="ppaction://media"/>
            <a:extLst>
              <a:ext uri="{FF2B5EF4-FFF2-40B4-BE49-F238E27FC236}">
                <a16:creationId xmlns:a16="http://schemas.microsoft.com/office/drawing/2014/main" id="{A6A98DD5-EA76-8E27-30FC-1DF26CA6A2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55913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51"/>
    </mc:Choice>
    <mc:Fallback>
      <p:transition spd="slow" advTm="7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Picture 2">
            <a:extLst>
              <a:ext uri="{FF2B5EF4-FFF2-40B4-BE49-F238E27FC236}">
                <a16:creationId xmlns:a16="http://schemas.microsoft.com/office/drawing/2014/main" id="{5ACD94DE-DE21-4A9D-8875-A1539BE21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5" name="Group 182">
            <a:extLst>
              <a:ext uri="{FF2B5EF4-FFF2-40B4-BE49-F238E27FC236}">
                <a16:creationId xmlns:a16="http://schemas.microsoft.com/office/drawing/2014/main" id="{A8F3053C-AA2D-43E7-9127-59111DE0E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159025B1-E34F-4772-B2CC-DA9B705D40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96" name="Rectangle 5">
                <a:extLst>
                  <a:ext uri="{FF2B5EF4-FFF2-40B4-BE49-F238E27FC236}">
                    <a16:creationId xmlns:a16="http://schemas.microsoft.com/office/drawing/2014/main" id="{85E8FDD9-55D5-48E9-BD0F-41FA02C5AD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97" name="Freeform 6">
                <a:extLst>
                  <a:ext uri="{FF2B5EF4-FFF2-40B4-BE49-F238E27FC236}">
                    <a16:creationId xmlns:a16="http://schemas.microsoft.com/office/drawing/2014/main" id="{2C147D99-21B5-462F-B3D9-2D04FC67D8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98" name="Freeform 7">
                <a:extLst>
                  <a:ext uri="{FF2B5EF4-FFF2-40B4-BE49-F238E27FC236}">
                    <a16:creationId xmlns:a16="http://schemas.microsoft.com/office/drawing/2014/main" id="{3A84E48A-5D81-47C8-9B35-7891B51623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99" name="Freeform 8">
                <a:extLst>
                  <a:ext uri="{FF2B5EF4-FFF2-40B4-BE49-F238E27FC236}">
                    <a16:creationId xmlns:a16="http://schemas.microsoft.com/office/drawing/2014/main" id="{A7C08433-35BE-4A5A-9C1F-B37DEB4827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200" name="Freeform 9">
                <a:extLst>
                  <a:ext uri="{FF2B5EF4-FFF2-40B4-BE49-F238E27FC236}">
                    <a16:creationId xmlns:a16="http://schemas.microsoft.com/office/drawing/2014/main" id="{D0B8201B-0CB0-4F9E-ACB0-DD75292348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201" name="Freeform 10">
                <a:extLst>
                  <a:ext uri="{FF2B5EF4-FFF2-40B4-BE49-F238E27FC236}">
                    <a16:creationId xmlns:a16="http://schemas.microsoft.com/office/drawing/2014/main" id="{888D2777-7FAE-47C4-9E1A-3C4D015CFB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202" name="Freeform 11">
                <a:extLst>
                  <a:ext uri="{FF2B5EF4-FFF2-40B4-BE49-F238E27FC236}">
                    <a16:creationId xmlns:a16="http://schemas.microsoft.com/office/drawing/2014/main" id="{CE168F44-CB11-4900-AC9E-3EBEC80160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203" name="Freeform 12">
                <a:extLst>
                  <a:ext uri="{FF2B5EF4-FFF2-40B4-BE49-F238E27FC236}">
                    <a16:creationId xmlns:a16="http://schemas.microsoft.com/office/drawing/2014/main" id="{A0F39381-D3B3-4EBE-80AB-F3AA4D188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204" name="Freeform 13">
                <a:extLst>
                  <a:ext uri="{FF2B5EF4-FFF2-40B4-BE49-F238E27FC236}">
                    <a16:creationId xmlns:a16="http://schemas.microsoft.com/office/drawing/2014/main" id="{F8B41A7C-3B6F-4BEF-B1FA-4869947AE7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205" name="Freeform 14">
                <a:extLst>
                  <a:ext uri="{FF2B5EF4-FFF2-40B4-BE49-F238E27FC236}">
                    <a16:creationId xmlns:a16="http://schemas.microsoft.com/office/drawing/2014/main" id="{9A08FB39-6EFB-4948-88F2-6EB113F10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206" name="Freeform 15">
                <a:extLst>
                  <a:ext uri="{FF2B5EF4-FFF2-40B4-BE49-F238E27FC236}">
                    <a16:creationId xmlns:a16="http://schemas.microsoft.com/office/drawing/2014/main" id="{32489CF5-34F9-4676-8FC8-EA47623A9F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207" name="Line 16">
                <a:extLst>
                  <a:ext uri="{FF2B5EF4-FFF2-40B4-BE49-F238E27FC236}">
                    <a16:creationId xmlns:a16="http://schemas.microsoft.com/office/drawing/2014/main" id="{6E6A81FE-6687-4E45-86EE-506158CFC0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208" name="Freeform 17">
                <a:extLst>
                  <a:ext uri="{FF2B5EF4-FFF2-40B4-BE49-F238E27FC236}">
                    <a16:creationId xmlns:a16="http://schemas.microsoft.com/office/drawing/2014/main" id="{085F56DC-138C-4970-A499-1F8C4FBADF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209" name="Freeform 18">
                <a:extLst>
                  <a:ext uri="{FF2B5EF4-FFF2-40B4-BE49-F238E27FC236}">
                    <a16:creationId xmlns:a16="http://schemas.microsoft.com/office/drawing/2014/main" id="{2241CFC6-2DD5-4908-95FF-C76F3F4327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210" name="Freeform 19">
                <a:extLst>
                  <a:ext uri="{FF2B5EF4-FFF2-40B4-BE49-F238E27FC236}">
                    <a16:creationId xmlns:a16="http://schemas.microsoft.com/office/drawing/2014/main" id="{EAE9ABAC-3BE1-44E6-A764-8B7884E839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211" name="Freeform 20">
                <a:extLst>
                  <a:ext uri="{FF2B5EF4-FFF2-40B4-BE49-F238E27FC236}">
                    <a16:creationId xmlns:a16="http://schemas.microsoft.com/office/drawing/2014/main" id="{39874D11-3018-499B-BD78-11BB954BDF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212" name="Rectangle 21">
                <a:extLst>
                  <a:ext uri="{FF2B5EF4-FFF2-40B4-BE49-F238E27FC236}">
                    <a16:creationId xmlns:a16="http://schemas.microsoft.com/office/drawing/2014/main" id="{9D4461D3-04C7-495D-BA09-8D5311E9DA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213" name="Freeform 22">
                <a:extLst>
                  <a:ext uri="{FF2B5EF4-FFF2-40B4-BE49-F238E27FC236}">
                    <a16:creationId xmlns:a16="http://schemas.microsoft.com/office/drawing/2014/main" id="{BF405972-B14C-45E8-9F0C-E2F11F1CF0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214" name="Freeform 23">
                <a:extLst>
                  <a:ext uri="{FF2B5EF4-FFF2-40B4-BE49-F238E27FC236}">
                    <a16:creationId xmlns:a16="http://schemas.microsoft.com/office/drawing/2014/main" id="{D7939026-A689-46F4-97AC-5F68665D7D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215" name="Freeform 24">
                <a:extLst>
                  <a:ext uri="{FF2B5EF4-FFF2-40B4-BE49-F238E27FC236}">
                    <a16:creationId xmlns:a16="http://schemas.microsoft.com/office/drawing/2014/main" id="{8AD9F31C-5CF7-45EE-907A-3074488127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216" name="Freeform 25">
                <a:extLst>
                  <a:ext uri="{FF2B5EF4-FFF2-40B4-BE49-F238E27FC236}">
                    <a16:creationId xmlns:a16="http://schemas.microsoft.com/office/drawing/2014/main" id="{93412351-62FA-4EF3-8FE2-4CDD8397B9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217" name="Freeform 26">
                <a:extLst>
                  <a:ext uri="{FF2B5EF4-FFF2-40B4-BE49-F238E27FC236}">
                    <a16:creationId xmlns:a16="http://schemas.microsoft.com/office/drawing/2014/main" id="{84A81491-A1EB-46E3-9E73-11B93428C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218" name="Freeform 27">
                <a:extLst>
                  <a:ext uri="{FF2B5EF4-FFF2-40B4-BE49-F238E27FC236}">
                    <a16:creationId xmlns:a16="http://schemas.microsoft.com/office/drawing/2014/main" id="{E7727744-4F0E-4AA2-97BC-0C44AB354A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219" name="Freeform 28">
                <a:extLst>
                  <a:ext uri="{FF2B5EF4-FFF2-40B4-BE49-F238E27FC236}">
                    <a16:creationId xmlns:a16="http://schemas.microsoft.com/office/drawing/2014/main" id="{4575AD90-731F-4996-AA04-86E5EC8CBE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220" name="Freeform 29">
                <a:extLst>
                  <a:ext uri="{FF2B5EF4-FFF2-40B4-BE49-F238E27FC236}">
                    <a16:creationId xmlns:a16="http://schemas.microsoft.com/office/drawing/2014/main" id="{231A78D3-96D9-4A22-BC29-8274B016C0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221" name="Freeform 30">
                <a:extLst>
                  <a:ext uri="{FF2B5EF4-FFF2-40B4-BE49-F238E27FC236}">
                    <a16:creationId xmlns:a16="http://schemas.microsoft.com/office/drawing/2014/main" id="{DFF31CA2-144E-493E-A135-83B83452AB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222" name="Freeform 31">
                <a:extLst>
                  <a:ext uri="{FF2B5EF4-FFF2-40B4-BE49-F238E27FC236}">
                    <a16:creationId xmlns:a16="http://schemas.microsoft.com/office/drawing/2014/main" id="{C1ED7F8F-8F7D-4634-8EF1-3DC871518A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C51DBAB3-1986-470D-B778-24F7953C7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86" name="Freeform 32">
                <a:extLst>
                  <a:ext uri="{FF2B5EF4-FFF2-40B4-BE49-F238E27FC236}">
                    <a16:creationId xmlns:a16="http://schemas.microsoft.com/office/drawing/2014/main" id="{921E27E2-FB87-421E-898F-0AD31CBC49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87" name="Freeform 33">
                <a:extLst>
                  <a:ext uri="{FF2B5EF4-FFF2-40B4-BE49-F238E27FC236}">
                    <a16:creationId xmlns:a16="http://schemas.microsoft.com/office/drawing/2014/main" id="{C9479707-E515-4B3C-9493-72190DDB2E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88" name="Freeform 34">
                <a:extLst>
                  <a:ext uri="{FF2B5EF4-FFF2-40B4-BE49-F238E27FC236}">
                    <a16:creationId xmlns:a16="http://schemas.microsoft.com/office/drawing/2014/main" id="{9FF90DFA-7702-4558-8B3D-756D81D85A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89" name="Freeform 35">
                <a:extLst>
                  <a:ext uri="{FF2B5EF4-FFF2-40B4-BE49-F238E27FC236}">
                    <a16:creationId xmlns:a16="http://schemas.microsoft.com/office/drawing/2014/main" id="{558A4777-3BE1-4000-9CB4-73048552F5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90" name="Freeform 36">
                <a:extLst>
                  <a:ext uri="{FF2B5EF4-FFF2-40B4-BE49-F238E27FC236}">
                    <a16:creationId xmlns:a16="http://schemas.microsoft.com/office/drawing/2014/main" id="{2A041A71-3C90-472C-AC37-21EFE0786D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91" name="Freeform 37">
                <a:extLst>
                  <a:ext uri="{FF2B5EF4-FFF2-40B4-BE49-F238E27FC236}">
                    <a16:creationId xmlns:a16="http://schemas.microsoft.com/office/drawing/2014/main" id="{8FC1DCF1-A0C3-4803-9B5B-29A6C245A4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92" name="Freeform 38">
                <a:extLst>
                  <a:ext uri="{FF2B5EF4-FFF2-40B4-BE49-F238E27FC236}">
                    <a16:creationId xmlns:a16="http://schemas.microsoft.com/office/drawing/2014/main" id="{71612D3E-4DBC-49B9-86B5-FCD82B1B1E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93" name="Freeform 39">
                <a:extLst>
                  <a:ext uri="{FF2B5EF4-FFF2-40B4-BE49-F238E27FC236}">
                    <a16:creationId xmlns:a16="http://schemas.microsoft.com/office/drawing/2014/main" id="{CB1CF104-08B0-46F6-ABBF-649AC5A702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94" name="Freeform 40">
                <a:extLst>
                  <a:ext uri="{FF2B5EF4-FFF2-40B4-BE49-F238E27FC236}">
                    <a16:creationId xmlns:a16="http://schemas.microsoft.com/office/drawing/2014/main" id="{FCE7D9F8-F405-4677-A45F-EDBB7F16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95" name="Rectangle 41">
                <a:extLst>
                  <a:ext uri="{FF2B5EF4-FFF2-40B4-BE49-F238E27FC236}">
                    <a16:creationId xmlns:a16="http://schemas.microsoft.com/office/drawing/2014/main" id="{7347872F-3F7B-4ADF-BC95-429727E82D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</p:grpSp>
      </p:grpSp>
      <p:grpSp>
        <p:nvGrpSpPr>
          <p:cNvPr id="287" name="Group 223">
            <a:extLst>
              <a:ext uri="{FF2B5EF4-FFF2-40B4-BE49-F238E27FC236}">
                <a16:creationId xmlns:a16="http://schemas.microsoft.com/office/drawing/2014/main" id="{4CB5CC6F-11C1-4C07-87C0-F043993E8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88" name="Rectangle 224">
              <a:extLst>
                <a:ext uri="{FF2B5EF4-FFF2-40B4-BE49-F238E27FC236}">
                  <a16:creationId xmlns:a16="http://schemas.microsoft.com/office/drawing/2014/main" id="{FADA3C27-4EC6-4DCA-BB85-C75BAAE82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9" name="Picture 2">
              <a:extLst>
                <a:ext uri="{FF2B5EF4-FFF2-40B4-BE49-F238E27FC236}">
                  <a16:creationId xmlns:a16="http://schemas.microsoft.com/office/drawing/2014/main" id="{2D8216BF-F79F-406D-A3B4-46744068A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0" name="Group 227">
            <a:extLst>
              <a:ext uri="{FF2B5EF4-FFF2-40B4-BE49-F238E27FC236}">
                <a16:creationId xmlns:a16="http://schemas.microsoft.com/office/drawing/2014/main" id="{C6C16BE5-8A9A-432D-8A61-230FA0381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81779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91" name="Rectangle 5">
              <a:extLst>
                <a:ext uri="{FF2B5EF4-FFF2-40B4-BE49-F238E27FC236}">
                  <a16:creationId xmlns:a16="http://schemas.microsoft.com/office/drawing/2014/main" id="{2E852AB2-2672-41DF-9CF6-FCDEF1805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92" name="Freeform 6">
              <a:extLst>
                <a:ext uri="{FF2B5EF4-FFF2-40B4-BE49-F238E27FC236}">
                  <a16:creationId xmlns:a16="http://schemas.microsoft.com/office/drawing/2014/main" id="{90283F1A-A49E-441D-BDF5-35B8BEE42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93" name="Freeform 7">
              <a:extLst>
                <a:ext uri="{FF2B5EF4-FFF2-40B4-BE49-F238E27FC236}">
                  <a16:creationId xmlns:a16="http://schemas.microsoft.com/office/drawing/2014/main" id="{B0BC41A4-F3F1-4CD4-B266-D9DAA2171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94" name="Rectangle 8">
              <a:extLst>
                <a:ext uri="{FF2B5EF4-FFF2-40B4-BE49-F238E27FC236}">
                  <a16:creationId xmlns:a16="http://schemas.microsoft.com/office/drawing/2014/main" id="{6E29DA39-130F-41A1-A21E-4FB453948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95" name="Freeform 9">
              <a:extLst>
                <a:ext uri="{FF2B5EF4-FFF2-40B4-BE49-F238E27FC236}">
                  <a16:creationId xmlns:a16="http://schemas.microsoft.com/office/drawing/2014/main" id="{39995AD4-F8DE-4CEB-B958-1DBF7EAC2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96" name="Freeform 10">
              <a:extLst>
                <a:ext uri="{FF2B5EF4-FFF2-40B4-BE49-F238E27FC236}">
                  <a16:creationId xmlns:a16="http://schemas.microsoft.com/office/drawing/2014/main" id="{D1F7DCE1-6887-4FE0-A7D7-3652030CFA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97" name="Freeform 11">
              <a:extLst>
                <a:ext uri="{FF2B5EF4-FFF2-40B4-BE49-F238E27FC236}">
                  <a16:creationId xmlns:a16="http://schemas.microsoft.com/office/drawing/2014/main" id="{4E46B0E1-9543-441D-AD1D-1308AF88C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98" name="Freeform 12">
              <a:extLst>
                <a:ext uri="{FF2B5EF4-FFF2-40B4-BE49-F238E27FC236}">
                  <a16:creationId xmlns:a16="http://schemas.microsoft.com/office/drawing/2014/main" id="{E8C112C9-8D48-4612-AE0B-CF59EC743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99" name="Freeform 13">
              <a:extLst>
                <a:ext uri="{FF2B5EF4-FFF2-40B4-BE49-F238E27FC236}">
                  <a16:creationId xmlns:a16="http://schemas.microsoft.com/office/drawing/2014/main" id="{2D16C38C-4A3B-4060-9A3B-C47DD6DE7C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00" name="Freeform 14">
              <a:extLst>
                <a:ext uri="{FF2B5EF4-FFF2-40B4-BE49-F238E27FC236}">
                  <a16:creationId xmlns:a16="http://schemas.microsoft.com/office/drawing/2014/main" id="{0A9B4CAA-8439-44B3-B738-2123169FA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01" name="Freeform 15">
              <a:extLst>
                <a:ext uri="{FF2B5EF4-FFF2-40B4-BE49-F238E27FC236}">
                  <a16:creationId xmlns:a16="http://schemas.microsoft.com/office/drawing/2014/main" id="{8C6EF933-69B7-48C8-9337-4E0DEF6E7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02" name="Freeform 16">
              <a:extLst>
                <a:ext uri="{FF2B5EF4-FFF2-40B4-BE49-F238E27FC236}">
                  <a16:creationId xmlns:a16="http://schemas.microsoft.com/office/drawing/2014/main" id="{B428AEFA-3C03-48AA-AEA5-8E3F58904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03" name="Freeform 17">
              <a:extLst>
                <a:ext uri="{FF2B5EF4-FFF2-40B4-BE49-F238E27FC236}">
                  <a16:creationId xmlns:a16="http://schemas.microsoft.com/office/drawing/2014/main" id="{041D2508-FE53-47C0-887F-38BD1FB73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04" name="Freeform 18">
              <a:extLst>
                <a:ext uri="{FF2B5EF4-FFF2-40B4-BE49-F238E27FC236}">
                  <a16:creationId xmlns:a16="http://schemas.microsoft.com/office/drawing/2014/main" id="{2C0392BD-D896-4A41-B18B-1389FE1F0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05" name="Freeform 19">
              <a:extLst>
                <a:ext uri="{FF2B5EF4-FFF2-40B4-BE49-F238E27FC236}">
                  <a16:creationId xmlns:a16="http://schemas.microsoft.com/office/drawing/2014/main" id="{B3272EA3-C600-441C-BFC9-ACFF90CD4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06" name="Freeform 20">
              <a:extLst>
                <a:ext uri="{FF2B5EF4-FFF2-40B4-BE49-F238E27FC236}">
                  <a16:creationId xmlns:a16="http://schemas.microsoft.com/office/drawing/2014/main" id="{D8731AA3-BC2D-408B-9D72-C804B8B9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07" name="Freeform 21">
              <a:extLst>
                <a:ext uri="{FF2B5EF4-FFF2-40B4-BE49-F238E27FC236}">
                  <a16:creationId xmlns:a16="http://schemas.microsoft.com/office/drawing/2014/main" id="{BE934A31-790A-459C-A997-670583ADCC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08" name="Freeform 22">
              <a:extLst>
                <a:ext uri="{FF2B5EF4-FFF2-40B4-BE49-F238E27FC236}">
                  <a16:creationId xmlns:a16="http://schemas.microsoft.com/office/drawing/2014/main" id="{241F679B-BBF0-49DA-A9F3-D623BA752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09" name="Freeform 23">
              <a:extLst>
                <a:ext uri="{FF2B5EF4-FFF2-40B4-BE49-F238E27FC236}">
                  <a16:creationId xmlns:a16="http://schemas.microsoft.com/office/drawing/2014/main" id="{0BDC4BE0-E1FF-48B5-A064-70F561454E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0" name="Freeform 24">
              <a:extLst>
                <a:ext uri="{FF2B5EF4-FFF2-40B4-BE49-F238E27FC236}">
                  <a16:creationId xmlns:a16="http://schemas.microsoft.com/office/drawing/2014/main" id="{245FC7BA-96DB-41CB-B43A-8EEE482C3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1" name="Freeform 25">
              <a:extLst>
                <a:ext uri="{FF2B5EF4-FFF2-40B4-BE49-F238E27FC236}">
                  <a16:creationId xmlns:a16="http://schemas.microsoft.com/office/drawing/2014/main" id="{3BBD03A9-646B-40EE-9A27-15297EC93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2" name="Freeform 26">
              <a:extLst>
                <a:ext uri="{FF2B5EF4-FFF2-40B4-BE49-F238E27FC236}">
                  <a16:creationId xmlns:a16="http://schemas.microsoft.com/office/drawing/2014/main" id="{4D738FC2-47B4-4BC9-B109-05C56DC00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3" name="Freeform 27">
              <a:extLst>
                <a:ext uri="{FF2B5EF4-FFF2-40B4-BE49-F238E27FC236}">
                  <a16:creationId xmlns:a16="http://schemas.microsoft.com/office/drawing/2014/main" id="{148BE0A7-2537-452C-BA13-B78D302CB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4" name="Freeform 28">
              <a:extLst>
                <a:ext uri="{FF2B5EF4-FFF2-40B4-BE49-F238E27FC236}">
                  <a16:creationId xmlns:a16="http://schemas.microsoft.com/office/drawing/2014/main" id="{CF6A9D45-D849-4BF5-BBA0-D7BE29B884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5" name="Freeform 29">
              <a:extLst>
                <a:ext uri="{FF2B5EF4-FFF2-40B4-BE49-F238E27FC236}">
                  <a16:creationId xmlns:a16="http://schemas.microsoft.com/office/drawing/2014/main" id="{13F44E41-B5E8-472D-80F2-4539AD3D4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6" name="Freeform 30">
              <a:extLst>
                <a:ext uri="{FF2B5EF4-FFF2-40B4-BE49-F238E27FC236}">
                  <a16:creationId xmlns:a16="http://schemas.microsoft.com/office/drawing/2014/main" id="{CE052494-AAF2-4C3C-A072-317B7F987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7" name="Freeform 31">
              <a:extLst>
                <a:ext uri="{FF2B5EF4-FFF2-40B4-BE49-F238E27FC236}">
                  <a16:creationId xmlns:a16="http://schemas.microsoft.com/office/drawing/2014/main" id="{90345C3D-13FE-4815-9563-58A52B457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8" name="Freeform 32">
              <a:extLst>
                <a:ext uri="{FF2B5EF4-FFF2-40B4-BE49-F238E27FC236}">
                  <a16:creationId xmlns:a16="http://schemas.microsoft.com/office/drawing/2014/main" id="{37908D29-2BB3-4D6C-92DB-864F63057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57" name="Rectangle 33">
              <a:extLst>
                <a:ext uri="{FF2B5EF4-FFF2-40B4-BE49-F238E27FC236}">
                  <a16:creationId xmlns:a16="http://schemas.microsoft.com/office/drawing/2014/main" id="{174B5792-73C4-4FBF-BAD9-F9A5BBC59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58" name="Freeform 34">
              <a:extLst>
                <a:ext uri="{FF2B5EF4-FFF2-40B4-BE49-F238E27FC236}">
                  <a16:creationId xmlns:a16="http://schemas.microsoft.com/office/drawing/2014/main" id="{D4741BB8-0638-4A06-85A7-69FE81BC4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59" name="Freeform 35">
              <a:extLst>
                <a:ext uri="{FF2B5EF4-FFF2-40B4-BE49-F238E27FC236}">
                  <a16:creationId xmlns:a16="http://schemas.microsoft.com/office/drawing/2014/main" id="{FBDB982D-6E9A-426E-86B1-69031E1040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60" name="Freeform 36">
              <a:extLst>
                <a:ext uri="{FF2B5EF4-FFF2-40B4-BE49-F238E27FC236}">
                  <a16:creationId xmlns:a16="http://schemas.microsoft.com/office/drawing/2014/main" id="{400B8260-9575-48DB-9175-B1C853024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61" name="Freeform 37">
              <a:extLst>
                <a:ext uri="{FF2B5EF4-FFF2-40B4-BE49-F238E27FC236}">
                  <a16:creationId xmlns:a16="http://schemas.microsoft.com/office/drawing/2014/main" id="{52FB1DD3-BAEC-4974-89F5-36B695945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62" name="Freeform 38">
              <a:extLst>
                <a:ext uri="{FF2B5EF4-FFF2-40B4-BE49-F238E27FC236}">
                  <a16:creationId xmlns:a16="http://schemas.microsoft.com/office/drawing/2014/main" id="{E51161AB-FDC1-4703-9C29-C410366B9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63" name="Freeform 39">
              <a:extLst>
                <a:ext uri="{FF2B5EF4-FFF2-40B4-BE49-F238E27FC236}">
                  <a16:creationId xmlns:a16="http://schemas.microsoft.com/office/drawing/2014/main" id="{DE6123AD-33B5-429C-B8F7-DB1A8FDABF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64" name="Freeform 40">
              <a:extLst>
                <a:ext uri="{FF2B5EF4-FFF2-40B4-BE49-F238E27FC236}">
                  <a16:creationId xmlns:a16="http://schemas.microsoft.com/office/drawing/2014/main" id="{8C454A1D-B20A-4994-8C14-EE5DD3B99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65" name="Freeform 41">
              <a:extLst>
                <a:ext uri="{FF2B5EF4-FFF2-40B4-BE49-F238E27FC236}">
                  <a16:creationId xmlns:a16="http://schemas.microsoft.com/office/drawing/2014/main" id="{CFA7BB74-790B-45D7-B94B-DD4D83ED8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66" name="Freeform 42">
              <a:extLst>
                <a:ext uri="{FF2B5EF4-FFF2-40B4-BE49-F238E27FC236}">
                  <a16:creationId xmlns:a16="http://schemas.microsoft.com/office/drawing/2014/main" id="{19BBC3FC-0052-4BDB-8D6A-421E07EE2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67" name="Freeform 43">
              <a:extLst>
                <a:ext uri="{FF2B5EF4-FFF2-40B4-BE49-F238E27FC236}">
                  <a16:creationId xmlns:a16="http://schemas.microsoft.com/office/drawing/2014/main" id="{42A3E4B3-707A-4D0A-BEED-61A77E960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68" name="Freeform 44">
              <a:extLst>
                <a:ext uri="{FF2B5EF4-FFF2-40B4-BE49-F238E27FC236}">
                  <a16:creationId xmlns:a16="http://schemas.microsoft.com/office/drawing/2014/main" id="{089BBE83-D985-45E9-B442-1326F6FBA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69" name="Rectangle 45">
              <a:extLst>
                <a:ext uri="{FF2B5EF4-FFF2-40B4-BE49-F238E27FC236}">
                  <a16:creationId xmlns:a16="http://schemas.microsoft.com/office/drawing/2014/main" id="{FE1B194F-F703-4020-92ED-DBDB5C234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70" name="Freeform 46">
              <a:extLst>
                <a:ext uri="{FF2B5EF4-FFF2-40B4-BE49-F238E27FC236}">
                  <a16:creationId xmlns:a16="http://schemas.microsoft.com/office/drawing/2014/main" id="{D7A22662-B7AF-4857-AD78-716690A268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71" name="Freeform 47">
              <a:extLst>
                <a:ext uri="{FF2B5EF4-FFF2-40B4-BE49-F238E27FC236}">
                  <a16:creationId xmlns:a16="http://schemas.microsoft.com/office/drawing/2014/main" id="{62C16BE5-0C4B-48FC-ABA4-36A8F2DFE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72" name="Freeform 48">
              <a:extLst>
                <a:ext uri="{FF2B5EF4-FFF2-40B4-BE49-F238E27FC236}">
                  <a16:creationId xmlns:a16="http://schemas.microsoft.com/office/drawing/2014/main" id="{C2327DB7-B7F2-4829-909E-A03D62252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73" name="Freeform 49">
              <a:extLst>
                <a:ext uri="{FF2B5EF4-FFF2-40B4-BE49-F238E27FC236}">
                  <a16:creationId xmlns:a16="http://schemas.microsoft.com/office/drawing/2014/main" id="{167918EB-9EB1-413F-8C39-F018CCDCC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74" name="Freeform 50">
              <a:extLst>
                <a:ext uri="{FF2B5EF4-FFF2-40B4-BE49-F238E27FC236}">
                  <a16:creationId xmlns:a16="http://schemas.microsoft.com/office/drawing/2014/main" id="{B971E245-631A-4364-A177-C1D1B6B4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75" name="Freeform 51">
              <a:extLst>
                <a:ext uri="{FF2B5EF4-FFF2-40B4-BE49-F238E27FC236}">
                  <a16:creationId xmlns:a16="http://schemas.microsoft.com/office/drawing/2014/main" id="{1D4C1872-66E3-45EB-BDE7-26C02A17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76" name="Freeform 52">
              <a:extLst>
                <a:ext uri="{FF2B5EF4-FFF2-40B4-BE49-F238E27FC236}">
                  <a16:creationId xmlns:a16="http://schemas.microsoft.com/office/drawing/2014/main" id="{D2BC0771-493C-4FEF-958F-859C539243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77" name="Freeform 53">
              <a:extLst>
                <a:ext uri="{FF2B5EF4-FFF2-40B4-BE49-F238E27FC236}">
                  <a16:creationId xmlns:a16="http://schemas.microsoft.com/office/drawing/2014/main" id="{E339169B-1EE1-4E4F-BA0C-BD3AD57FD7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78" name="Freeform 54">
              <a:extLst>
                <a:ext uri="{FF2B5EF4-FFF2-40B4-BE49-F238E27FC236}">
                  <a16:creationId xmlns:a16="http://schemas.microsoft.com/office/drawing/2014/main" id="{BBC80538-8C59-46A3-B187-66C9A6D3F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79" name="Freeform 55">
              <a:extLst>
                <a:ext uri="{FF2B5EF4-FFF2-40B4-BE49-F238E27FC236}">
                  <a16:creationId xmlns:a16="http://schemas.microsoft.com/office/drawing/2014/main" id="{C5F9090C-11D8-4272-815D-11B1911DA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80" name="Freeform 56">
              <a:extLst>
                <a:ext uri="{FF2B5EF4-FFF2-40B4-BE49-F238E27FC236}">
                  <a16:creationId xmlns:a16="http://schemas.microsoft.com/office/drawing/2014/main" id="{A361F786-6FA9-4EAD-81EF-BF4734D46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81" name="Freeform 57">
              <a:extLst>
                <a:ext uri="{FF2B5EF4-FFF2-40B4-BE49-F238E27FC236}">
                  <a16:creationId xmlns:a16="http://schemas.microsoft.com/office/drawing/2014/main" id="{63B2A436-CEC8-477C-ACDD-6E5D2ABBC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82" name="Freeform 58">
              <a:extLst>
                <a:ext uri="{FF2B5EF4-FFF2-40B4-BE49-F238E27FC236}">
                  <a16:creationId xmlns:a16="http://schemas.microsoft.com/office/drawing/2014/main" id="{7FAE92CD-EBFF-4DB4-9F5D-00D33E902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03F77C-A6D4-3918-7372-7EBDF45C7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209" y="618518"/>
            <a:ext cx="5877676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dirty="0"/>
              <a:t>Number of appointments by month, hcp type (sept 21 – may 22) </a:t>
            </a:r>
          </a:p>
        </p:txBody>
      </p:sp>
      <p:pic>
        <p:nvPicPr>
          <p:cNvPr id="25" name="Picture 24" descr="A graph of a number of applications per month&#10;&#10;Description automatically generated">
            <a:extLst>
              <a:ext uri="{FF2B5EF4-FFF2-40B4-BE49-F238E27FC236}">
                <a16:creationId xmlns:a16="http://schemas.microsoft.com/office/drawing/2014/main" id="{88207448-C3BF-30A4-A074-8E0F5040BD3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289"/>
          <a:stretch/>
        </p:blipFill>
        <p:spPr>
          <a:xfrm>
            <a:off x="-5597" y="1"/>
            <a:ext cx="4635583" cy="3427413"/>
          </a:xfrm>
          <a:custGeom>
            <a:avLst/>
            <a:gdLst/>
            <a:ahLst/>
            <a:cxnLst/>
            <a:rect l="l" t="t" r="r" b="b"/>
            <a:pathLst>
              <a:path w="4635583" h="3427413">
                <a:moveTo>
                  <a:pt x="0" y="0"/>
                </a:moveTo>
                <a:lnTo>
                  <a:pt x="4635583" y="0"/>
                </a:lnTo>
                <a:lnTo>
                  <a:pt x="4635583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5" name="Picture 4" descr="A graph of a number of sporting events&#10;&#10;Description automatically generated">
            <a:extLst>
              <a:ext uri="{FF2B5EF4-FFF2-40B4-BE49-F238E27FC236}">
                <a16:creationId xmlns:a16="http://schemas.microsoft.com/office/drawing/2014/main" id="{61609E0B-CB62-FA80-88C2-CF118C50A77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64"/>
          <a:stretch/>
        </p:blipFill>
        <p:spPr>
          <a:xfrm>
            <a:off x="-5597" y="3427414"/>
            <a:ext cx="4635583" cy="3430587"/>
          </a:xfrm>
          <a:custGeom>
            <a:avLst/>
            <a:gdLst/>
            <a:ahLst/>
            <a:cxnLst/>
            <a:rect l="l" t="t" r="r" b="b"/>
            <a:pathLst>
              <a:path w="4635583" h="3430587">
                <a:moveTo>
                  <a:pt x="0" y="0"/>
                </a:moveTo>
                <a:lnTo>
                  <a:pt x="4635583" y="0"/>
                </a:lnTo>
                <a:lnTo>
                  <a:pt x="4635583" y="3430587"/>
                </a:lnTo>
                <a:lnTo>
                  <a:pt x="0" y="3430587"/>
                </a:lnTo>
                <a:close/>
              </a:path>
            </a:pathLst>
          </a:custGeom>
        </p:spPr>
      </p:pic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E104AA93-67FD-43AC-92F9-5840A89E4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2483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95AE1CAD-A877-4C0B-91F7-CA9C684C9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4635583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77EF3C3-5731-9EE8-F010-285158D2DD37}"/>
              </a:ext>
            </a:extLst>
          </p:cNvPr>
          <p:cNvSpPr txBox="1"/>
          <p:nvPr/>
        </p:nvSpPr>
        <p:spPr>
          <a:xfrm>
            <a:off x="5491209" y="2249487"/>
            <a:ext cx="5877677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/>
              <a:t>GP and Other Practice staff follow the same trend with </a:t>
            </a:r>
            <a:r>
              <a:rPr lang="en-US" b="1" dirty="0"/>
              <a:t>peaks</a:t>
            </a:r>
            <a:r>
              <a:rPr lang="en-US" dirty="0"/>
              <a:t> in </a:t>
            </a:r>
            <a:r>
              <a:rPr lang="en-US" b="1" dirty="0"/>
              <a:t>November</a:t>
            </a:r>
            <a:r>
              <a:rPr lang="en-US" dirty="0"/>
              <a:t> and </a:t>
            </a:r>
            <a:r>
              <a:rPr lang="en-US" b="1" dirty="0"/>
              <a:t>March</a:t>
            </a:r>
            <a:r>
              <a:rPr lang="en-US" dirty="0"/>
              <a:t>, and </a:t>
            </a:r>
            <a:r>
              <a:rPr lang="en-US" b="1" dirty="0"/>
              <a:t>drops</a:t>
            </a:r>
            <a:r>
              <a:rPr lang="en-US" dirty="0"/>
              <a:t> in </a:t>
            </a:r>
            <a:r>
              <a:rPr lang="en-US" b="1" dirty="0"/>
              <a:t>December</a:t>
            </a:r>
            <a:r>
              <a:rPr lang="en-US" dirty="0"/>
              <a:t> and </a:t>
            </a:r>
            <a:r>
              <a:rPr lang="en-US" b="1" dirty="0"/>
              <a:t>April</a:t>
            </a:r>
            <a:r>
              <a:rPr lang="en-US" dirty="0"/>
              <a:t> 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/>
              <a:t>The December drop could be attribute to the Christmas Bank Holidays 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/>
              <a:t>‘Unknown’ appointment types remain relatively steady across the period 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5D76FC-16D5-5B3D-CFB9-6B671A6EC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6D22F896-40B5-4ADD-8801-0D06FADFA095}" type="slidenum">
              <a:rPr lang="en-US" smtClean="0"/>
              <a:pPr defTabSz="914400">
                <a:spcAft>
                  <a:spcPts val="600"/>
                </a:spcAft>
              </a:pPr>
              <a:t>10</a:t>
            </a:fld>
            <a:endParaRPr lang="en-US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A724B6D0-AEAC-F102-57B1-D5B1AE83A4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30294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042"/>
    </mc:Choice>
    <mc:Fallback>
      <p:transition spd="slow" advTm="350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EB95AFDF-FA7D-4311-9C65-6D507D92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5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76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77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78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79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80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81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82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83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84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85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86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87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88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89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90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91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92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93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94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95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96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97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98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99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200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201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02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203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204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205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206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207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208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209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210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211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</p:grpSp>
      </p:grp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7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03F77C-A6D4-3918-7372-7EBDF45C7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700" dirty="0"/>
              <a:t>Number of appointments per month by attendance type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BD38D1-F9FA-2D52-1930-7EA4999DEF23}"/>
              </a:ext>
            </a:extLst>
          </p:cNvPr>
          <p:cNvSpPr txBox="1"/>
          <p:nvPr/>
        </p:nvSpPr>
        <p:spPr>
          <a:xfrm>
            <a:off x="1141412" y="2249487"/>
            <a:ext cx="4459287" cy="396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dirty="0"/>
              <a:t>The Attended category shows a drop leading up to Christmas and a peak in March 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000" i="1" dirty="0"/>
              <a:t>DNA</a:t>
            </a:r>
            <a:r>
              <a:rPr lang="en-US" sz="2000" dirty="0"/>
              <a:t> and </a:t>
            </a:r>
            <a:r>
              <a:rPr lang="en-US" sz="2000" i="1" dirty="0"/>
              <a:t>Unknown</a:t>
            </a:r>
            <a:r>
              <a:rPr lang="en-US" sz="2000" dirty="0"/>
              <a:t> follow the same trend as each other at the around the same level of number of appointments </a:t>
            </a:r>
          </a:p>
        </p:txBody>
      </p:sp>
      <p:pic>
        <p:nvPicPr>
          <p:cNvPr id="27" name="Picture 26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5005F422-8059-FE5C-3C59-34211ED20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74937"/>
            <a:ext cx="5456279" cy="428317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80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12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82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13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14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15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16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17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18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19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20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21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22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23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24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25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26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27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28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29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30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31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32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33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34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35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36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5D76FC-16D5-5B3D-CFB9-6B671A6EC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6340472"/>
            <a:ext cx="7710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6D22F896-40B5-4ADD-8801-0D06FADFA095}" type="slidenum">
              <a:rPr lang="en-US" smtClean="0"/>
              <a:pPr defTabSz="914400">
                <a:spcAft>
                  <a:spcPts val="600"/>
                </a:spcAft>
              </a:pPr>
              <a:t>11</a:t>
            </a:fld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89F5D1C-6922-6A45-44CA-0755F6F5D3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37005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73"/>
    </mc:Choice>
    <mc:Fallback>
      <p:transition spd="slow" advTm="194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3F77C-A6D4-3918-7372-7EBDF45C7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64658"/>
            <a:ext cx="9905998" cy="1478570"/>
          </a:xfrm>
        </p:spPr>
        <p:txBody>
          <a:bodyPr/>
          <a:lstStyle/>
          <a:p>
            <a:r>
              <a:rPr lang="en-GB" dirty="0"/>
              <a:t>Number of appointments per month by appointment type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5D76FC-16D5-5B3D-CFB9-6B671A6EC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pic>
        <p:nvPicPr>
          <p:cNvPr id="29" name="Picture 28" descr="A graph of a number of apartment complexes&#10;&#10;Description automatically generated with medium confidence">
            <a:extLst>
              <a:ext uri="{FF2B5EF4-FFF2-40B4-BE49-F238E27FC236}">
                <a16:creationId xmlns:a16="http://schemas.microsoft.com/office/drawing/2014/main" id="{0D34B945-A6EF-9411-BAD4-84E1EADA5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445" y="1843228"/>
            <a:ext cx="6068376" cy="46728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4C32B9-05D1-FF47-9FE4-67ECE9F7D1F1}"/>
              </a:ext>
            </a:extLst>
          </p:cNvPr>
          <p:cNvSpPr txBox="1"/>
          <p:nvPr/>
        </p:nvSpPr>
        <p:spPr>
          <a:xfrm>
            <a:off x="8547947" y="2231472"/>
            <a:ext cx="30244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appointment month with the highest number of appointments is </a:t>
            </a:r>
            <a:r>
              <a:rPr lang="en-GB" b="1" dirty="0"/>
              <a:t>Face-to-Face</a:t>
            </a:r>
            <a:r>
              <a:rPr lang="en-GB" dirty="0"/>
              <a:t>, followed by </a:t>
            </a:r>
            <a:r>
              <a:rPr lang="en-GB" b="1" dirty="0"/>
              <a:t>Telephone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Both of the appointment types with the highest count of appointments follow the same monthly trends 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5E2A8E20-7C62-175C-7EDF-268569A846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21727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15"/>
    </mc:Choice>
    <mc:Fallback>
      <p:transition spd="slow" advTm="199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B92682-BCE1-1E39-AAD4-F21F72AD3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7559039" cy="30273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fontAlgn="base"/>
            <a:r>
              <a:rPr lang="en-US" sz="5400" b="0" i="0">
                <a:effectLst/>
              </a:rPr>
              <a:t>Recommendations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3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8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7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8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0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5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8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9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0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1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2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3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B4090-397D-BFDC-82BD-BEA9663BA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24533" y="5413248"/>
            <a:ext cx="6434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13</a:t>
            </a:fld>
            <a:endParaRPr lang="en-US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0135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308"/>
    </mc:Choice>
    <mc:Fallback>
      <p:transition spd="slow" advTm="49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B61375F2-60B1-44ED-B60A-019C4BD5A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93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94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95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96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97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98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1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2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3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4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5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6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7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8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9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0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1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2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3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4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5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6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7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8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9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B92682-BCE1-1E39-AAD4-F21F72AD3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fontAlgn="base"/>
            <a:r>
              <a:rPr lang="en-US" b="0" i="0" dirty="0">
                <a:effectLst/>
                <a:latin typeface="Stevie Sans"/>
              </a:rPr>
              <a:t>Recommendations</a:t>
            </a:r>
          </a:p>
        </p:txBody>
      </p:sp>
      <p:sp>
        <p:nvSpPr>
          <p:cNvPr id="85" name="Content Placeholder 2">
            <a:extLst>
              <a:ext uri="{FF2B5EF4-FFF2-40B4-BE49-F238E27FC236}">
                <a16:creationId xmlns:a16="http://schemas.microsoft.com/office/drawing/2014/main" id="{1FD8FC07-A24B-D116-8330-7D662A1FC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>
            <a:normAutofit fontScale="92500" lnSpcReduction="10000"/>
          </a:bodyPr>
          <a:lstStyle/>
          <a:p>
            <a:pPr marL="742950" lvl="1" indent="-285750" fontAlgn="base"/>
            <a:r>
              <a:rPr lang="en-GB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 was </a:t>
            </a:r>
            <a:r>
              <a:rPr lang="en-GB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adequate</a:t>
            </a:r>
            <a:r>
              <a:rPr lang="en-GB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staffing over the time period looked at, with capacity reaching a </a:t>
            </a:r>
            <a:r>
              <a:rPr lang="en-GB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maximum of ~80%</a:t>
            </a:r>
          </a:p>
          <a:p>
            <a:pPr marL="742950" lvl="1" indent="-285750" fontAlgn="base"/>
            <a:endParaRPr lang="en-GB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fontAlgn="base"/>
            <a:r>
              <a:rPr lang="en-GB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Staffing levels could be </a:t>
            </a:r>
            <a:r>
              <a:rPr lang="en-GB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revisited</a:t>
            </a:r>
            <a:r>
              <a:rPr lang="en-GB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potentially scaled down as the analysis implies there would have been staff present and being paid when they did not need to be, or that staff could be </a:t>
            </a:r>
            <a:r>
              <a:rPr lang="en-GB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reallocated</a:t>
            </a:r>
            <a:r>
              <a:rPr lang="en-GB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other functions or roles where appropriate</a:t>
            </a:r>
          </a:p>
          <a:p>
            <a:pPr marL="742950" lvl="1" indent="-285750" fontAlgn="base"/>
            <a:endParaRPr lang="en-GB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fontAlgn="base"/>
            <a:r>
              <a:rPr lang="en-GB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Penalties</a:t>
            </a:r>
            <a:r>
              <a:rPr lang="en-GB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the form of fines could be introduced for patients missing appointments, but the reason for missin</a:t>
            </a:r>
            <a:r>
              <a:rPr lang="en-GB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 appointments would have to be </a:t>
            </a:r>
            <a:r>
              <a:rPr lang="en-GB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captured</a:t>
            </a:r>
            <a:r>
              <a:rPr lang="en-GB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taken into account in order for this to be fair </a:t>
            </a:r>
            <a:endParaRPr lang="en-GB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Stevie Sans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Stevie Sans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dirty="0">
              <a:latin typeface="Stevie Sans"/>
            </a:endParaRPr>
          </a:p>
          <a:p>
            <a:pPr marL="228600" indent="-228600">
              <a:spcAft>
                <a:spcPts val="800"/>
              </a:spcAft>
              <a:tabLst>
                <a:tab pos="228600" algn="l"/>
                <a:tab pos="457200" algn="l"/>
              </a:tabLst>
            </a:pPr>
            <a:endParaRPr lang="en-GB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B4090-397D-BFDC-82BD-BEA9663BA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 dirty="0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485B3F6-654D-4842-A2DE-677D12FE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2" name="Freeform 32">
              <a:extLst>
                <a:ext uri="{FF2B5EF4-FFF2-40B4-BE49-F238E27FC236}">
                  <a16:creationId xmlns:a16="http://schemas.microsoft.com/office/drawing/2014/main" id="{BF4365F4-C63C-4FC2-907B-1F7D414B9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3" name="Freeform 33">
              <a:extLst>
                <a:ext uri="{FF2B5EF4-FFF2-40B4-BE49-F238E27FC236}">
                  <a16:creationId xmlns:a16="http://schemas.microsoft.com/office/drawing/2014/main" id="{B0538225-01AB-41C4-9A02-FE1BD81D6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4" name="Freeform 34">
              <a:extLst>
                <a:ext uri="{FF2B5EF4-FFF2-40B4-BE49-F238E27FC236}">
                  <a16:creationId xmlns:a16="http://schemas.microsoft.com/office/drawing/2014/main" id="{66942F07-D7CC-49EB-BF73-8B94D5F4F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5" name="Freeform 35">
              <a:extLst>
                <a:ext uri="{FF2B5EF4-FFF2-40B4-BE49-F238E27FC236}">
                  <a16:creationId xmlns:a16="http://schemas.microsoft.com/office/drawing/2014/main" id="{4D3CACE0-3AC7-4A9F-9A3F-1694ACCD4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6" name="Freeform 36">
              <a:extLst>
                <a:ext uri="{FF2B5EF4-FFF2-40B4-BE49-F238E27FC236}">
                  <a16:creationId xmlns:a16="http://schemas.microsoft.com/office/drawing/2014/main" id="{19063B47-FBFB-4EA1-A3FB-BECE005F4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7" name="Freeform 37">
              <a:extLst>
                <a:ext uri="{FF2B5EF4-FFF2-40B4-BE49-F238E27FC236}">
                  <a16:creationId xmlns:a16="http://schemas.microsoft.com/office/drawing/2014/main" id="{B856863B-C809-4C31-94D0-659A91851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8" name="Freeform 38">
              <a:extLst>
                <a:ext uri="{FF2B5EF4-FFF2-40B4-BE49-F238E27FC236}">
                  <a16:creationId xmlns:a16="http://schemas.microsoft.com/office/drawing/2014/main" id="{298CB3D7-7373-4AC6-9E2C-4AFDDE280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9" name="Freeform 39">
              <a:extLst>
                <a:ext uri="{FF2B5EF4-FFF2-40B4-BE49-F238E27FC236}">
                  <a16:creationId xmlns:a16="http://schemas.microsoft.com/office/drawing/2014/main" id="{7DE09F1B-2326-4ED3-B63B-A30815DDEC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0" name="Freeform 40">
              <a:extLst>
                <a:ext uri="{FF2B5EF4-FFF2-40B4-BE49-F238E27FC236}">
                  <a16:creationId xmlns:a16="http://schemas.microsoft.com/office/drawing/2014/main" id="{2498F244-3CE6-4D90-B5CF-5189DB17D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1" name="Rectangle 41">
              <a:extLst>
                <a:ext uri="{FF2B5EF4-FFF2-40B4-BE49-F238E27FC236}">
                  <a16:creationId xmlns:a16="http://schemas.microsoft.com/office/drawing/2014/main" id="{9A30DD13-FA10-4B9F-8B4D-97B7287B8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</p:grpSp>
      <p:pic>
        <p:nvPicPr>
          <p:cNvPr id="86" name="Audio 85">
            <a:hlinkClick r:id="" action="ppaction://media"/>
            <a:extLst>
              <a:ext uri="{FF2B5EF4-FFF2-40B4-BE49-F238E27FC236}">
                <a16:creationId xmlns:a16="http://schemas.microsoft.com/office/drawing/2014/main" id="{AC481A4D-DDF2-9DB2-7ECA-86DC0288C9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23548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308"/>
    </mc:Choice>
    <mc:Fallback>
      <p:transition spd="slow" advTm="49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B92682-BCE1-1E39-AAD4-F21F72AD3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7559039" cy="30273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fontAlgn="base"/>
            <a:r>
              <a:rPr lang="en-US" sz="5400" b="0" i="0">
                <a:effectLst/>
              </a:rPr>
              <a:t>introduction</a:t>
            </a:r>
            <a:endParaRPr lang="en-US" sz="5400" b="0" i="0" dirty="0">
              <a:effectLst/>
            </a:endParaRPr>
          </a:p>
        </p:txBody>
      </p:sp>
      <p:grpSp>
        <p:nvGrpSpPr>
          <p:cNvPr id="194" name="Group 68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5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6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7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8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9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0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1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2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3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4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5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6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7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8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9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0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1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2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3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4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5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6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7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8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9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0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1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2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3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4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5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6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7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8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9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0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1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2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3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4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5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6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7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8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9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0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1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2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3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4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5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6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B4090-397D-BFDC-82BD-BEA9663BA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24533" y="5413248"/>
            <a:ext cx="6434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2</a:t>
            </a:fld>
            <a:endParaRPr lang="en-US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4257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32"/>
    </mc:Choice>
    <mc:Fallback>
      <p:transition spd="slow" advTm="3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92682-BCE1-1E39-AAD4-F21F72AD3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06945"/>
            <a:ext cx="9905998" cy="1478570"/>
          </a:xfrm>
        </p:spPr>
        <p:txBody>
          <a:bodyPr/>
          <a:lstStyle/>
          <a:p>
            <a:r>
              <a:rPr lang="en-US" sz="3600" b="0" i="0" dirty="0">
                <a:effectLst/>
                <a:latin typeface="Stevie Sans"/>
              </a:rPr>
              <a:t>Introduction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8FC07-A24B-D116-8330-7D662A1FC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083733"/>
            <a:ext cx="9905999" cy="6519333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endParaRPr lang="en-US" sz="1000" b="1" i="0" u="sng" dirty="0">
              <a:effectLst/>
              <a:latin typeface="Stevie Sans"/>
            </a:endParaRPr>
          </a:p>
          <a:p>
            <a:pPr marL="0" indent="0" fontAlgn="base">
              <a:buNone/>
            </a:pPr>
            <a:r>
              <a:rPr lang="en-US" sz="2000" b="1" i="0" u="sng" dirty="0">
                <a:effectLst/>
                <a:latin typeface="Stevie Sans"/>
              </a:rPr>
              <a:t>The problem to be solved</a:t>
            </a:r>
            <a:endParaRPr lang="en-US" sz="2000" b="0" i="0" dirty="0">
              <a:effectLst/>
              <a:latin typeface="Stevie Sans"/>
            </a:endParaRPr>
          </a:p>
          <a:p>
            <a:pPr marL="742950" lvl="1" indent="-285750" fontAlgn="base"/>
            <a:r>
              <a:rPr lang="en-US" sz="1800" b="0" i="0" dirty="0">
                <a:effectLst/>
                <a:latin typeface="Stevie Sans"/>
              </a:rPr>
              <a:t>The purpose of this analysis is for the NHS </a:t>
            </a:r>
            <a:r>
              <a:rPr lang="en-US" sz="1800" dirty="0">
                <a:latin typeface="Stevie Sans"/>
              </a:rPr>
              <a:t>to establish, for a period between 2021 and 2022:</a:t>
            </a:r>
          </a:p>
          <a:p>
            <a:pPr marL="1200150" lvl="2" indent="-285750" fontAlgn="base"/>
            <a:r>
              <a:rPr lang="en-US" sz="1600" dirty="0">
                <a:latin typeface="Stevie Sans"/>
              </a:rPr>
              <a:t>Whether their </a:t>
            </a:r>
            <a:r>
              <a:rPr lang="en-US" sz="1600" b="1" dirty="0">
                <a:latin typeface="Stevie Sans"/>
              </a:rPr>
              <a:t>staffing levels </a:t>
            </a:r>
            <a:r>
              <a:rPr lang="en-US" sz="1600" dirty="0">
                <a:latin typeface="Stevie Sans"/>
              </a:rPr>
              <a:t>are correct across </a:t>
            </a:r>
            <a:r>
              <a:rPr lang="en-US" sz="1600" b="1" dirty="0">
                <a:latin typeface="Stevie Sans"/>
              </a:rPr>
              <a:t>multiple networks </a:t>
            </a:r>
            <a:r>
              <a:rPr lang="en-US" sz="1600" dirty="0">
                <a:latin typeface="Stevie Sans"/>
              </a:rPr>
              <a:t>and across </a:t>
            </a:r>
            <a:r>
              <a:rPr lang="en-US" sz="1600" b="1" dirty="0">
                <a:latin typeface="Stevie Sans"/>
              </a:rPr>
              <a:t>healthcare professional (HCP) </a:t>
            </a:r>
            <a:r>
              <a:rPr lang="en-US" sz="1600" dirty="0">
                <a:latin typeface="Stevie Sans"/>
              </a:rPr>
              <a:t>type</a:t>
            </a:r>
          </a:p>
          <a:p>
            <a:pPr marL="1200150" lvl="2" indent="-285750" fontAlgn="base"/>
            <a:r>
              <a:rPr lang="en-US" sz="1600" dirty="0">
                <a:latin typeface="Stevie Sans"/>
              </a:rPr>
              <a:t>What was the actual utilisation of resources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Stevie Sans"/>
              </a:rPr>
              <a:t>The analysis aims to help inform whether staffing levels need to be raised or lowered </a:t>
            </a:r>
            <a:r>
              <a:rPr lang="en-US" sz="1800" dirty="0">
                <a:latin typeface="Stevie Sans"/>
              </a:rPr>
              <a:t>at certain periods for future years, in order to maximize staffing provision </a:t>
            </a:r>
          </a:p>
          <a:p>
            <a:pPr marL="0" indent="0" fontAlgn="base">
              <a:buNone/>
            </a:pPr>
            <a:r>
              <a:rPr lang="en-US" sz="2000" b="1" i="0" u="sng" dirty="0">
                <a:effectLst/>
                <a:latin typeface="Stevie Sans"/>
              </a:rPr>
              <a:t>The process followed </a:t>
            </a:r>
          </a:p>
          <a:p>
            <a:pPr lvl="1" fontAlgn="base"/>
            <a:r>
              <a:rPr lang="en-US" sz="1800" b="1" i="0" dirty="0">
                <a:effectLst/>
                <a:latin typeface="Stevie Sans"/>
              </a:rPr>
              <a:t>Python</a:t>
            </a:r>
            <a:r>
              <a:rPr lang="en-US" sz="1800" b="0" i="0" dirty="0">
                <a:effectLst/>
                <a:latin typeface="Stevie Sans"/>
              </a:rPr>
              <a:t> was used for </a:t>
            </a:r>
            <a:r>
              <a:rPr lang="en-US" sz="1800" dirty="0">
                <a:latin typeface="Stevie Sans"/>
              </a:rPr>
              <a:t>all the analysis, as it </a:t>
            </a:r>
            <a:r>
              <a:rPr lang="en-US" sz="1800" b="0" i="0" dirty="0">
                <a:effectLst/>
                <a:latin typeface="Stevie Sans"/>
              </a:rPr>
              <a:t>is able to handle </a:t>
            </a:r>
            <a:r>
              <a:rPr lang="en-US" sz="1800" b="1" i="0" dirty="0">
                <a:effectLst/>
                <a:latin typeface="Stevie Sans"/>
              </a:rPr>
              <a:t>large datasets </a:t>
            </a:r>
            <a:r>
              <a:rPr lang="en-US" sz="1800" b="0" i="0" dirty="0">
                <a:effectLst/>
                <a:latin typeface="Stevie Sans"/>
              </a:rPr>
              <a:t>and maintain </a:t>
            </a:r>
            <a:r>
              <a:rPr lang="en-US" sz="1800" b="1" i="0" dirty="0">
                <a:effectLst/>
                <a:latin typeface="Stevie Sans"/>
              </a:rPr>
              <a:t>confidentiality </a:t>
            </a:r>
            <a:r>
              <a:rPr lang="en-US" sz="1800" b="0" i="0" dirty="0">
                <a:effectLst/>
                <a:latin typeface="Stevie Sans"/>
              </a:rPr>
              <a:t>of data where necessary</a:t>
            </a:r>
          </a:p>
          <a:p>
            <a:pPr lvl="1" fontAlgn="base"/>
            <a:r>
              <a:rPr lang="en-US" sz="1800" b="0" i="0" dirty="0">
                <a:effectLst/>
                <a:latin typeface="Stevie Sans"/>
              </a:rPr>
              <a:t>The code notebook </a:t>
            </a:r>
            <a:r>
              <a:rPr lang="en-US" sz="1800" dirty="0">
                <a:latin typeface="Stevie Sans"/>
              </a:rPr>
              <a:t>is hosted in </a:t>
            </a:r>
            <a:r>
              <a:rPr lang="en-US" sz="1800" b="1" dirty="0">
                <a:latin typeface="Stevie Sans"/>
              </a:rPr>
              <a:t>GitHub</a:t>
            </a:r>
            <a:r>
              <a:rPr lang="en-US" sz="1800" dirty="0">
                <a:latin typeface="Stevie Sans"/>
              </a:rPr>
              <a:t> which allows for </a:t>
            </a:r>
            <a:r>
              <a:rPr lang="en-US" sz="1800" b="1" dirty="0">
                <a:latin typeface="Stevie Sans"/>
              </a:rPr>
              <a:t>code sharing </a:t>
            </a:r>
            <a:r>
              <a:rPr lang="en-US" sz="1800" dirty="0">
                <a:latin typeface="Stevie Sans"/>
              </a:rPr>
              <a:t>and </a:t>
            </a:r>
            <a:r>
              <a:rPr lang="en-US" sz="1800" b="1" dirty="0">
                <a:latin typeface="Stevie Sans"/>
              </a:rPr>
              <a:t>collaboration </a:t>
            </a:r>
            <a:r>
              <a:rPr lang="en-US" sz="1800" dirty="0">
                <a:latin typeface="Stevie Sans"/>
              </a:rPr>
              <a:t>within the team and a powerful </a:t>
            </a:r>
            <a:r>
              <a:rPr lang="en-US" sz="1800" b="1" dirty="0">
                <a:latin typeface="Stevie Sans"/>
              </a:rPr>
              <a:t>version control </a:t>
            </a:r>
            <a:r>
              <a:rPr lang="en-US" sz="1800" dirty="0">
                <a:latin typeface="Stevie Sans"/>
              </a:rPr>
              <a:t>system,  allowing a team to work together seamlessly, </a:t>
            </a:r>
            <a:r>
              <a:rPr lang="en-US" sz="1800" b="1" dirty="0">
                <a:latin typeface="Stevie Sans"/>
              </a:rPr>
              <a:t>sharing</a:t>
            </a:r>
            <a:r>
              <a:rPr lang="en-US" sz="1800" dirty="0">
                <a:latin typeface="Stevie Sans"/>
              </a:rPr>
              <a:t> code, </a:t>
            </a:r>
            <a:r>
              <a:rPr lang="en-US" sz="1800" b="1" dirty="0">
                <a:latin typeface="Stevie Sans"/>
              </a:rPr>
              <a:t>tracking</a:t>
            </a:r>
            <a:r>
              <a:rPr lang="en-US" sz="1800" dirty="0">
                <a:latin typeface="Stevie Sans"/>
              </a:rPr>
              <a:t> changes, and </a:t>
            </a:r>
            <a:r>
              <a:rPr lang="en-US" sz="1800" b="1" dirty="0">
                <a:latin typeface="Stevie Sans"/>
              </a:rPr>
              <a:t>contributing</a:t>
            </a:r>
            <a:r>
              <a:rPr lang="en-US" sz="1800" dirty="0">
                <a:latin typeface="Stevie Sans"/>
              </a:rPr>
              <a:t> to each others’ work </a:t>
            </a:r>
          </a:p>
          <a:p>
            <a:pPr marL="457200" lvl="1" indent="0" algn="l" fontAlgn="base">
              <a:buNone/>
            </a:pPr>
            <a:endParaRPr lang="en-GB" sz="1800" dirty="0">
              <a:latin typeface="Stevie 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B4090-397D-BFDC-82BD-BEA9663BA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553653E2-2B39-422E-9577-838541854D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12201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621"/>
    </mc:Choice>
    <mc:Fallback>
      <p:transition spd="slow" advTm="756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92682-BCE1-1E39-AAD4-F21F72AD3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fontAlgn="base"/>
            <a:r>
              <a:rPr lang="en-US" sz="3600" b="0" i="0" dirty="0">
                <a:effectLst/>
                <a:latin typeface="Stevie Sans"/>
              </a:rPr>
              <a:t>Importing and Exploring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8FC07-A24B-D116-8330-7D662A1FC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33973"/>
            <a:ext cx="9905999" cy="4802294"/>
          </a:xfrm>
        </p:spPr>
        <p:txBody>
          <a:bodyPr>
            <a:normAutofit/>
          </a:bodyPr>
          <a:lstStyle/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tevie Sans"/>
              </a:rPr>
              <a:t>The </a:t>
            </a:r>
            <a:r>
              <a:rPr lang="en-US" b="1" i="0" dirty="0">
                <a:effectLst/>
                <a:latin typeface="Stevie Sans"/>
              </a:rPr>
              <a:t>three data sets </a:t>
            </a:r>
            <a:r>
              <a:rPr lang="en-US" b="0" i="0" dirty="0">
                <a:effectLst/>
                <a:latin typeface="Stevie Sans"/>
              </a:rPr>
              <a:t>were imported into the environmen</a:t>
            </a:r>
            <a:r>
              <a:rPr lang="en-US" dirty="0">
                <a:latin typeface="Stevie Sans"/>
              </a:rPr>
              <a:t>t being used for the analysis </a:t>
            </a:r>
            <a:r>
              <a:rPr lang="en-US" b="0" i="0" dirty="0">
                <a:effectLst/>
                <a:latin typeface="Stevie Sans"/>
              </a:rPr>
              <a:t> 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tevie Sans"/>
              </a:rPr>
              <a:t>The necessary </a:t>
            </a:r>
            <a:r>
              <a:rPr lang="en-US" b="1" i="0" dirty="0">
                <a:effectLst/>
                <a:latin typeface="Stevie Sans"/>
              </a:rPr>
              <a:t>Python</a:t>
            </a:r>
            <a:r>
              <a:rPr lang="en-US" b="0" i="0" dirty="0">
                <a:effectLst/>
                <a:latin typeface="Stevie Sans"/>
              </a:rPr>
              <a:t> </a:t>
            </a:r>
            <a:r>
              <a:rPr lang="en-US" b="1" i="0" dirty="0">
                <a:effectLst/>
                <a:latin typeface="Stevie Sans"/>
              </a:rPr>
              <a:t>libraries</a:t>
            </a:r>
            <a:r>
              <a:rPr lang="en-US" b="0" i="0" dirty="0">
                <a:effectLst/>
                <a:latin typeface="Stevie Sans"/>
              </a:rPr>
              <a:t> were also imported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tevie Sans"/>
              </a:rPr>
              <a:t>After standard data </a:t>
            </a:r>
            <a:r>
              <a:rPr lang="en-US" b="1" i="0" dirty="0">
                <a:effectLst/>
                <a:latin typeface="Stevie Sans"/>
              </a:rPr>
              <a:t>checking</a:t>
            </a:r>
            <a:r>
              <a:rPr lang="en-US" b="0" i="0" dirty="0">
                <a:effectLst/>
                <a:latin typeface="Stevie Sans"/>
              </a:rPr>
              <a:t> and </a:t>
            </a:r>
            <a:r>
              <a:rPr lang="en-US" b="1" i="0" dirty="0">
                <a:effectLst/>
                <a:latin typeface="Stevie Sans"/>
              </a:rPr>
              <a:t>cleaning</a:t>
            </a:r>
            <a:r>
              <a:rPr lang="en-US" b="0" i="0" dirty="0">
                <a:effectLst/>
                <a:latin typeface="Stevie Sans"/>
              </a:rPr>
              <a:t> processes to get a ‘feel’ for the three datasets and identify any issues, </a:t>
            </a:r>
            <a:r>
              <a:rPr lang="en-US" b="1" i="0" dirty="0">
                <a:effectLst/>
                <a:latin typeface="Stevie Sans"/>
              </a:rPr>
              <a:t>analysis</a:t>
            </a:r>
            <a:r>
              <a:rPr lang="en-US" b="0" i="0" dirty="0">
                <a:effectLst/>
                <a:latin typeface="Stevie Sans"/>
              </a:rPr>
              <a:t> was performed on all thre</a:t>
            </a:r>
            <a:r>
              <a:rPr lang="en-US" dirty="0">
                <a:latin typeface="Stevie Sans"/>
              </a:rPr>
              <a:t>e data sets independently </a:t>
            </a:r>
          </a:p>
          <a:p>
            <a:pPr marL="742950" lvl="1" indent="-285750" fontAlgn="base"/>
            <a:r>
              <a:rPr lang="en-GB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 data sets were explored to include:</a:t>
            </a:r>
          </a:p>
          <a:p>
            <a:pPr marL="1200150" lvl="2" indent="-285750" fontAlgn="base"/>
            <a:r>
              <a:rPr lang="en-GB" sz="1600" kern="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</a:t>
            </a:r>
            <a:r>
              <a:rPr lang="en-GB" sz="16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umber of locations </a:t>
            </a:r>
          </a:p>
          <a:p>
            <a:pPr marL="1200150" lvl="2" indent="-285750" fontAlgn="base"/>
            <a:r>
              <a:rPr lang="en-GB" sz="1600" kern="0" dirty="0">
                <a:latin typeface="Calibri" panose="020F0502020204030204" pitchFamily="34" charset="0"/>
                <a:cs typeface="Calibri" panose="020F0502020204030204" pitchFamily="34" charset="0"/>
              </a:rPr>
              <a:t>top five locations by number of records</a:t>
            </a:r>
          </a:p>
          <a:p>
            <a:pPr marL="1200150" lvl="2" indent="-285750" fontAlgn="base"/>
            <a:r>
              <a:rPr lang="en-GB" sz="1600" kern="0" dirty="0">
                <a:latin typeface="Calibri" panose="020F0502020204030204" pitchFamily="34" charset="0"/>
                <a:cs typeface="Calibri" panose="020F0502020204030204" pitchFamily="34" charset="0"/>
              </a:rPr>
              <a:t>number of service settings</a:t>
            </a:r>
          </a:p>
          <a:p>
            <a:pPr marL="1200150" lvl="2" indent="-285750" fontAlgn="base"/>
            <a:r>
              <a:rPr lang="en-GB" sz="1600" kern="0" dirty="0">
                <a:latin typeface="Calibri" panose="020F0502020204030204" pitchFamily="34" charset="0"/>
                <a:cs typeface="Calibri" panose="020F0502020204030204" pitchFamily="34" charset="0"/>
              </a:rPr>
              <a:t>context types</a:t>
            </a:r>
          </a:p>
          <a:p>
            <a:pPr marL="1200150" lvl="2" indent="-285750" fontAlgn="base"/>
            <a:r>
              <a:rPr lang="en-GB" sz="1600" kern="0" dirty="0">
                <a:latin typeface="Calibri" panose="020F0502020204030204" pitchFamily="34" charset="0"/>
                <a:cs typeface="Calibri" panose="020F0502020204030204" pitchFamily="34" charset="0"/>
              </a:rPr>
              <a:t>national categories</a:t>
            </a:r>
          </a:p>
          <a:p>
            <a:pPr marL="1200150" lvl="2" indent="-285750" fontAlgn="base"/>
            <a:r>
              <a:rPr lang="en-GB" sz="1600" kern="0" dirty="0">
                <a:latin typeface="Calibri" panose="020F0502020204030204" pitchFamily="34" charset="0"/>
                <a:cs typeface="Calibri" panose="020F0502020204030204" pitchFamily="34" charset="0"/>
              </a:rPr>
              <a:t>appointment statuses</a:t>
            </a:r>
            <a:endParaRPr lang="en-US" sz="16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B4090-397D-BFDC-82BD-BEA9663BA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C9E5A421-96B0-06CD-4423-78A24CDBCC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23809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955"/>
    </mc:Choice>
    <mc:Fallback>
      <p:transition spd="slow" advTm="42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7" name="Group 129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48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49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50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51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52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53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54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55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56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57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58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59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60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61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62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63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64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65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66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67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68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69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70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71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72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73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74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75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76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77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78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79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80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81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82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83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84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85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86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87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88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89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90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91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92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93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94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95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96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97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98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99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00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01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</p:grpSp>
      <p:sp useBgFill="1">
        <p:nvSpPr>
          <p:cNvPr id="302" name="Rectangle 185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B92682-BCE1-1E39-AAD4-F21F72AD3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0" y="1122363"/>
            <a:ext cx="7559039" cy="30273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fontAlgn="base"/>
            <a:r>
              <a:rPr lang="en-US" sz="5400" b="0" i="0" dirty="0">
                <a:effectLst/>
              </a:rPr>
              <a:t>Identifying Trends and Patterns</a:t>
            </a:r>
          </a:p>
        </p:txBody>
      </p:sp>
      <p:grpSp>
        <p:nvGrpSpPr>
          <p:cNvPr id="303" name="Group 187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304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05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06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07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08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09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0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1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2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3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4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5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6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7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8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9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20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21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22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23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24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25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26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27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28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29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30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31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32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33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34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35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36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37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38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39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40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41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42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43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44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45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46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47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48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49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50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51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52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53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54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55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56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57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B4090-397D-BFDC-82BD-BEA9663BA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24533" y="5413248"/>
            <a:ext cx="6434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5</a:t>
            </a:fld>
            <a:endParaRPr lang="en-US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6943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32"/>
    </mc:Choice>
    <mc:Fallback>
      <p:transition spd="slow" advTm="3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2">
            <a:extLst>
              <a:ext uri="{FF2B5EF4-FFF2-40B4-BE49-F238E27FC236}">
                <a16:creationId xmlns:a16="http://schemas.microsoft.com/office/drawing/2014/main" id="{5ACD94DE-DE21-4A9D-8875-A1539BE21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3" name="Group 122">
            <a:extLst>
              <a:ext uri="{FF2B5EF4-FFF2-40B4-BE49-F238E27FC236}">
                <a16:creationId xmlns:a16="http://schemas.microsoft.com/office/drawing/2014/main" id="{A8F3053C-AA2D-43E7-9127-59111DE0E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159025B1-E34F-4772-B2CC-DA9B705D40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36" name="Rectangle 5">
                <a:extLst>
                  <a:ext uri="{FF2B5EF4-FFF2-40B4-BE49-F238E27FC236}">
                    <a16:creationId xmlns:a16="http://schemas.microsoft.com/office/drawing/2014/main" id="{85E8FDD9-55D5-48E9-BD0F-41FA02C5AD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37" name="Freeform 6">
                <a:extLst>
                  <a:ext uri="{FF2B5EF4-FFF2-40B4-BE49-F238E27FC236}">
                    <a16:creationId xmlns:a16="http://schemas.microsoft.com/office/drawing/2014/main" id="{2C147D99-21B5-462F-B3D9-2D04FC67D8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38" name="Freeform 7">
                <a:extLst>
                  <a:ext uri="{FF2B5EF4-FFF2-40B4-BE49-F238E27FC236}">
                    <a16:creationId xmlns:a16="http://schemas.microsoft.com/office/drawing/2014/main" id="{3A84E48A-5D81-47C8-9B35-7891B51623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39" name="Freeform 8">
                <a:extLst>
                  <a:ext uri="{FF2B5EF4-FFF2-40B4-BE49-F238E27FC236}">
                    <a16:creationId xmlns:a16="http://schemas.microsoft.com/office/drawing/2014/main" id="{A7C08433-35BE-4A5A-9C1F-B37DEB4827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40" name="Freeform 9">
                <a:extLst>
                  <a:ext uri="{FF2B5EF4-FFF2-40B4-BE49-F238E27FC236}">
                    <a16:creationId xmlns:a16="http://schemas.microsoft.com/office/drawing/2014/main" id="{D0B8201B-0CB0-4F9E-ACB0-DD75292348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41" name="Freeform 10">
                <a:extLst>
                  <a:ext uri="{FF2B5EF4-FFF2-40B4-BE49-F238E27FC236}">
                    <a16:creationId xmlns:a16="http://schemas.microsoft.com/office/drawing/2014/main" id="{888D2777-7FAE-47C4-9E1A-3C4D015CFB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42" name="Freeform 11">
                <a:extLst>
                  <a:ext uri="{FF2B5EF4-FFF2-40B4-BE49-F238E27FC236}">
                    <a16:creationId xmlns:a16="http://schemas.microsoft.com/office/drawing/2014/main" id="{CE168F44-CB11-4900-AC9E-3EBEC80160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43" name="Freeform 12">
                <a:extLst>
                  <a:ext uri="{FF2B5EF4-FFF2-40B4-BE49-F238E27FC236}">
                    <a16:creationId xmlns:a16="http://schemas.microsoft.com/office/drawing/2014/main" id="{A0F39381-D3B3-4EBE-80AB-F3AA4D188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44" name="Freeform 13">
                <a:extLst>
                  <a:ext uri="{FF2B5EF4-FFF2-40B4-BE49-F238E27FC236}">
                    <a16:creationId xmlns:a16="http://schemas.microsoft.com/office/drawing/2014/main" id="{F8B41A7C-3B6F-4BEF-B1FA-4869947AE7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45" name="Freeform 14">
                <a:extLst>
                  <a:ext uri="{FF2B5EF4-FFF2-40B4-BE49-F238E27FC236}">
                    <a16:creationId xmlns:a16="http://schemas.microsoft.com/office/drawing/2014/main" id="{9A08FB39-6EFB-4948-88F2-6EB113F10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46" name="Freeform 15">
                <a:extLst>
                  <a:ext uri="{FF2B5EF4-FFF2-40B4-BE49-F238E27FC236}">
                    <a16:creationId xmlns:a16="http://schemas.microsoft.com/office/drawing/2014/main" id="{32489CF5-34F9-4676-8FC8-EA47623A9F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47" name="Line 16">
                <a:extLst>
                  <a:ext uri="{FF2B5EF4-FFF2-40B4-BE49-F238E27FC236}">
                    <a16:creationId xmlns:a16="http://schemas.microsoft.com/office/drawing/2014/main" id="{6E6A81FE-6687-4E45-86EE-506158CFC0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48" name="Freeform 17">
                <a:extLst>
                  <a:ext uri="{FF2B5EF4-FFF2-40B4-BE49-F238E27FC236}">
                    <a16:creationId xmlns:a16="http://schemas.microsoft.com/office/drawing/2014/main" id="{085F56DC-138C-4970-A499-1F8C4FBADF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49" name="Freeform 18">
                <a:extLst>
                  <a:ext uri="{FF2B5EF4-FFF2-40B4-BE49-F238E27FC236}">
                    <a16:creationId xmlns:a16="http://schemas.microsoft.com/office/drawing/2014/main" id="{2241CFC6-2DD5-4908-95FF-C76F3F4327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50" name="Freeform 19">
                <a:extLst>
                  <a:ext uri="{FF2B5EF4-FFF2-40B4-BE49-F238E27FC236}">
                    <a16:creationId xmlns:a16="http://schemas.microsoft.com/office/drawing/2014/main" id="{EAE9ABAC-3BE1-44E6-A764-8B7884E839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51" name="Freeform 20">
                <a:extLst>
                  <a:ext uri="{FF2B5EF4-FFF2-40B4-BE49-F238E27FC236}">
                    <a16:creationId xmlns:a16="http://schemas.microsoft.com/office/drawing/2014/main" id="{39874D11-3018-499B-BD78-11BB954BDF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52" name="Rectangle 21">
                <a:extLst>
                  <a:ext uri="{FF2B5EF4-FFF2-40B4-BE49-F238E27FC236}">
                    <a16:creationId xmlns:a16="http://schemas.microsoft.com/office/drawing/2014/main" id="{9D4461D3-04C7-495D-BA09-8D5311E9DA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53" name="Freeform 22">
                <a:extLst>
                  <a:ext uri="{FF2B5EF4-FFF2-40B4-BE49-F238E27FC236}">
                    <a16:creationId xmlns:a16="http://schemas.microsoft.com/office/drawing/2014/main" id="{BF405972-B14C-45E8-9F0C-E2F11F1CF0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54" name="Freeform 23">
                <a:extLst>
                  <a:ext uri="{FF2B5EF4-FFF2-40B4-BE49-F238E27FC236}">
                    <a16:creationId xmlns:a16="http://schemas.microsoft.com/office/drawing/2014/main" id="{D7939026-A689-46F4-97AC-5F68665D7D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55" name="Freeform 24">
                <a:extLst>
                  <a:ext uri="{FF2B5EF4-FFF2-40B4-BE49-F238E27FC236}">
                    <a16:creationId xmlns:a16="http://schemas.microsoft.com/office/drawing/2014/main" id="{8AD9F31C-5CF7-45EE-907A-3074488127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56" name="Freeform 25">
                <a:extLst>
                  <a:ext uri="{FF2B5EF4-FFF2-40B4-BE49-F238E27FC236}">
                    <a16:creationId xmlns:a16="http://schemas.microsoft.com/office/drawing/2014/main" id="{93412351-62FA-4EF3-8FE2-4CDD8397B9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57" name="Freeform 26">
                <a:extLst>
                  <a:ext uri="{FF2B5EF4-FFF2-40B4-BE49-F238E27FC236}">
                    <a16:creationId xmlns:a16="http://schemas.microsoft.com/office/drawing/2014/main" id="{84A81491-A1EB-46E3-9E73-11B93428C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58" name="Freeform 27">
                <a:extLst>
                  <a:ext uri="{FF2B5EF4-FFF2-40B4-BE49-F238E27FC236}">
                    <a16:creationId xmlns:a16="http://schemas.microsoft.com/office/drawing/2014/main" id="{E7727744-4F0E-4AA2-97BC-0C44AB354A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59" name="Freeform 28">
                <a:extLst>
                  <a:ext uri="{FF2B5EF4-FFF2-40B4-BE49-F238E27FC236}">
                    <a16:creationId xmlns:a16="http://schemas.microsoft.com/office/drawing/2014/main" id="{4575AD90-731F-4996-AA04-86E5EC8CBE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60" name="Freeform 29">
                <a:extLst>
                  <a:ext uri="{FF2B5EF4-FFF2-40B4-BE49-F238E27FC236}">
                    <a16:creationId xmlns:a16="http://schemas.microsoft.com/office/drawing/2014/main" id="{231A78D3-96D9-4A22-BC29-8274B016C0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61" name="Freeform 30">
                <a:extLst>
                  <a:ext uri="{FF2B5EF4-FFF2-40B4-BE49-F238E27FC236}">
                    <a16:creationId xmlns:a16="http://schemas.microsoft.com/office/drawing/2014/main" id="{DFF31CA2-144E-493E-A135-83B83452AB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62" name="Freeform 31">
                <a:extLst>
                  <a:ext uri="{FF2B5EF4-FFF2-40B4-BE49-F238E27FC236}">
                    <a16:creationId xmlns:a16="http://schemas.microsoft.com/office/drawing/2014/main" id="{C1ED7F8F-8F7D-4634-8EF1-3DC871518A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C51DBAB3-1986-470D-B778-24F7953C7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26" name="Freeform 32">
                <a:extLst>
                  <a:ext uri="{FF2B5EF4-FFF2-40B4-BE49-F238E27FC236}">
                    <a16:creationId xmlns:a16="http://schemas.microsoft.com/office/drawing/2014/main" id="{921E27E2-FB87-421E-898F-0AD31CBC49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27" name="Freeform 33">
                <a:extLst>
                  <a:ext uri="{FF2B5EF4-FFF2-40B4-BE49-F238E27FC236}">
                    <a16:creationId xmlns:a16="http://schemas.microsoft.com/office/drawing/2014/main" id="{C9479707-E515-4B3C-9493-72190DDB2E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28" name="Freeform 34">
                <a:extLst>
                  <a:ext uri="{FF2B5EF4-FFF2-40B4-BE49-F238E27FC236}">
                    <a16:creationId xmlns:a16="http://schemas.microsoft.com/office/drawing/2014/main" id="{9FF90DFA-7702-4558-8B3D-756D81D85A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29" name="Freeform 35">
                <a:extLst>
                  <a:ext uri="{FF2B5EF4-FFF2-40B4-BE49-F238E27FC236}">
                    <a16:creationId xmlns:a16="http://schemas.microsoft.com/office/drawing/2014/main" id="{558A4777-3BE1-4000-9CB4-73048552F5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30" name="Freeform 36">
                <a:extLst>
                  <a:ext uri="{FF2B5EF4-FFF2-40B4-BE49-F238E27FC236}">
                    <a16:creationId xmlns:a16="http://schemas.microsoft.com/office/drawing/2014/main" id="{2A041A71-3C90-472C-AC37-21EFE0786D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31" name="Freeform 37">
                <a:extLst>
                  <a:ext uri="{FF2B5EF4-FFF2-40B4-BE49-F238E27FC236}">
                    <a16:creationId xmlns:a16="http://schemas.microsoft.com/office/drawing/2014/main" id="{8FC1DCF1-A0C3-4803-9B5B-29A6C245A4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32" name="Freeform 38">
                <a:extLst>
                  <a:ext uri="{FF2B5EF4-FFF2-40B4-BE49-F238E27FC236}">
                    <a16:creationId xmlns:a16="http://schemas.microsoft.com/office/drawing/2014/main" id="{71612D3E-4DBC-49B9-86B5-FCD82B1B1E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33" name="Freeform 39">
                <a:extLst>
                  <a:ext uri="{FF2B5EF4-FFF2-40B4-BE49-F238E27FC236}">
                    <a16:creationId xmlns:a16="http://schemas.microsoft.com/office/drawing/2014/main" id="{CB1CF104-08B0-46F6-ABBF-649AC5A702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34" name="Freeform 40">
                <a:extLst>
                  <a:ext uri="{FF2B5EF4-FFF2-40B4-BE49-F238E27FC236}">
                    <a16:creationId xmlns:a16="http://schemas.microsoft.com/office/drawing/2014/main" id="{FCE7D9F8-F405-4677-A45F-EDBB7F16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135" name="Rectangle 41">
                <a:extLst>
                  <a:ext uri="{FF2B5EF4-FFF2-40B4-BE49-F238E27FC236}">
                    <a16:creationId xmlns:a16="http://schemas.microsoft.com/office/drawing/2014/main" id="{7347872F-3F7B-4ADF-BC95-429727E82D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 dirty="0"/>
              </a:p>
            </p:txBody>
          </p:sp>
        </p:grpSp>
      </p:grpSp>
      <p:grpSp>
        <p:nvGrpSpPr>
          <p:cNvPr id="223" name="Group 163">
            <a:extLst>
              <a:ext uri="{FF2B5EF4-FFF2-40B4-BE49-F238E27FC236}">
                <a16:creationId xmlns:a16="http://schemas.microsoft.com/office/drawing/2014/main" id="{4CB5CC6F-11C1-4C07-87C0-F043993E8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25" name="Rectangle 164">
              <a:extLst>
                <a:ext uri="{FF2B5EF4-FFF2-40B4-BE49-F238E27FC236}">
                  <a16:creationId xmlns:a16="http://schemas.microsoft.com/office/drawing/2014/main" id="{FADA3C27-4EC6-4DCA-BB85-C75BAAE82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7" name="Picture 2">
              <a:extLst>
                <a:ext uri="{FF2B5EF4-FFF2-40B4-BE49-F238E27FC236}">
                  <a16:creationId xmlns:a16="http://schemas.microsoft.com/office/drawing/2014/main" id="{2D8216BF-F79F-406D-A3B4-46744068A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8" name="Group 167">
            <a:extLst>
              <a:ext uri="{FF2B5EF4-FFF2-40B4-BE49-F238E27FC236}">
                <a16:creationId xmlns:a16="http://schemas.microsoft.com/office/drawing/2014/main" id="{C6C16BE5-8A9A-432D-8A61-230FA0381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81779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29" name="Rectangle 5">
              <a:extLst>
                <a:ext uri="{FF2B5EF4-FFF2-40B4-BE49-F238E27FC236}">
                  <a16:creationId xmlns:a16="http://schemas.microsoft.com/office/drawing/2014/main" id="{2E852AB2-2672-41DF-9CF6-FCDEF1805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30" name="Freeform 6">
              <a:extLst>
                <a:ext uri="{FF2B5EF4-FFF2-40B4-BE49-F238E27FC236}">
                  <a16:creationId xmlns:a16="http://schemas.microsoft.com/office/drawing/2014/main" id="{90283F1A-A49E-441D-BDF5-35B8BEE42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31" name="Freeform 7">
              <a:extLst>
                <a:ext uri="{FF2B5EF4-FFF2-40B4-BE49-F238E27FC236}">
                  <a16:creationId xmlns:a16="http://schemas.microsoft.com/office/drawing/2014/main" id="{B0BC41A4-F3F1-4CD4-B266-D9DAA2171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32" name="Rectangle 8">
              <a:extLst>
                <a:ext uri="{FF2B5EF4-FFF2-40B4-BE49-F238E27FC236}">
                  <a16:creationId xmlns:a16="http://schemas.microsoft.com/office/drawing/2014/main" id="{6E29DA39-130F-41A1-A21E-4FB453948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33" name="Freeform 9">
              <a:extLst>
                <a:ext uri="{FF2B5EF4-FFF2-40B4-BE49-F238E27FC236}">
                  <a16:creationId xmlns:a16="http://schemas.microsoft.com/office/drawing/2014/main" id="{39995AD4-F8DE-4CEB-B958-1DBF7EAC2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34" name="Freeform 10">
              <a:extLst>
                <a:ext uri="{FF2B5EF4-FFF2-40B4-BE49-F238E27FC236}">
                  <a16:creationId xmlns:a16="http://schemas.microsoft.com/office/drawing/2014/main" id="{D1F7DCE1-6887-4FE0-A7D7-3652030CFA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35" name="Freeform 11">
              <a:extLst>
                <a:ext uri="{FF2B5EF4-FFF2-40B4-BE49-F238E27FC236}">
                  <a16:creationId xmlns:a16="http://schemas.microsoft.com/office/drawing/2014/main" id="{4E46B0E1-9543-441D-AD1D-1308AF88C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36" name="Freeform 12">
              <a:extLst>
                <a:ext uri="{FF2B5EF4-FFF2-40B4-BE49-F238E27FC236}">
                  <a16:creationId xmlns:a16="http://schemas.microsoft.com/office/drawing/2014/main" id="{E8C112C9-8D48-4612-AE0B-CF59EC743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37" name="Freeform 13">
              <a:extLst>
                <a:ext uri="{FF2B5EF4-FFF2-40B4-BE49-F238E27FC236}">
                  <a16:creationId xmlns:a16="http://schemas.microsoft.com/office/drawing/2014/main" id="{2D16C38C-4A3B-4060-9A3B-C47DD6DE7C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38" name="Freeform 14">
              <a:extLst>
                <a:ext uri="{FF2B5EF4-FFF2-40B4-BE49-F238E27FC236}">
                  <a16:creationId xmlns:a16="http://schemas.microsoft.com/office/drawing/2014/main" id="{0A9B4CAA-8439-44B3-B738-2123169FA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39" name="Freeform 15">
              <a:extLst>
                <a:ext uri="{FF2B5EF4-FFF2-40B4-BE49-F238E27FC236}">
                  <a16:creationId xmlns:a16="http://schemas.microsoft.com/office/drawing/2014/main" id="{8C6EF933-69B7-48C8-9337-4E0DEF6E7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40" name="Freeform 16">
              <a:extLst>
                <a:ext uri="{FF2B5EF4-FFF2-40B4-BE49-F238E27FC236}">
                  <a16:creationId xmlns:a16="http://schemas.microsoft.com/office/drawing/2014/main" id="{B428AEFA-3C03-48AA-AEA5-8E3F58904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41" name="Freeform 17">
              <a:extLst>
                <a:ext uri="{FF2B5EF4-FFF2-40B4-BE49-F238E27FC236}">
                  <a16:creationId xmlns:a16="http://schemas.microsoft.com/office/drawing/2014/main" id="{041D2508-FE53-47C0-887F-38BD1FB73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42" name="Freeform 18">
              <a:extLst>
                <a:ext uri="{FF2B5EF4-FFF2-40B4-BE49-F238E27FC236}">
                  <a16:creationId xmlns:a16="http://schemas.microsoft.com/office/drawing/2014/main" id="{2C0392BD-D896-4A41-B18B-1389FE1F0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43" name="Freeform 19">
              <a:extLst>
                <a:ext uri="{FF2B5EF4-FFF2-40B4-BE49-F238E27FC236}">
                  <a16:creationId xmlns:a16="http://schemas.microsoft.com/office/drawing/2014/main" id="{B3272EA3-C600-441C-BFC9-ACFF90CD4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44" name="Freeform 20">
              <a:extLst>
                <a:ext uri="{FF2B5EF4-FFF2-40B4-BE49-F238E27FC236}">
                  <a16:creationId xmlns:a16="http://schemas.microsoft.com/office/drawing/2014/main" id="{D8731AA3-BC2D-408B-9D72-C804B8B9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45" name="Freeform 21">
              <a:extLst>
                <a:ext uri="{FF2B5EF4-FFF2-40B4-BE49-F238E27FC236}">
                  <a16:creationId xmlns:a16="http://schemas.microsoft.com/office/drawing/2014/main" id="{BE934A31-790A-459C-A997-670583ADCC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46" name="Freeform 22">
              <a:extLst>
                <a:ext uri="{FF2B5EF4-FFF2-40B4-BE49-F238E27FC236}">
                  <a16:creationId xmlns:a16="http://schemas.microsoft.com/office/drawing/2014/main" id="{241F679B-BBF0-49DA-A9F3-D623BA752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47" name="Freeform 23">
              <a:extLst>
                <a:ext uri="{FF2B5EF4-FFF2-40B4-BE49-F238E27FC236}">
                  <a16:creationId xmlns:a16="http://schemas.microsoft.com/office/drawing/2014/main" id="{0BDC4BE0-E1FF-48B5-A064-70F561454E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48" name="Freeform 24">
              <a:extLst>
                <a:ext uri="{FF2B5EF4-FFF2-40B4-BE49-F238E27FC236}">
                  <a16:creationId xmlns:a16="http://schemas.microsoft.com/office/drawing/2014/main" id="{245FC7BA-96DB-41CB-B43A-8EEE482C3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49" name="Freeform 25">
              <a:extLst>
                <a:ext uri="{FF2B5EF4-FFF2-40B4-BE49-F238E27FC236}">
                  <a16:creationId xmlns:a16="http://schemas.microsoft.com/office/drawing/2014/main" id="{3BBD03A9-646B-40EE-9A27-15297EC93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50" name="Freeform 26">
              <a:extLst>
                <a:ext uri="{FF2B5EF4-FFF2-40B4-BE49-F238E27FC236}">
                  <a16:creationId xmlns:a16="http://schemas.microsoft.com/office/drawing/2014/main" id="{4D738FC2-47B4-4BC9-B109-05C56DC00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51" name="Freeform 27">
              <a:extLst>
                <a:ext uri="{FF2B5EF4-FFF2-40B4-BE49-F238E27FC236}">
                  <a16:creationId xmlns:a16="http://schemas.microsoft.com/office/drawing/2014/main" id="{148BE0A7-2537-452C-BA13-B78D302CB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52" name="Freeform 28">
              <a:extLst>
                <a:ext uri="{FF2B5EF4-FFF2-40B4-BE49-F238E27FC236}">
                  <a16:creationId xmlns:a16="http://schemas.microsoft.com/office/drawing/2014/main" id="{CF6A9D45-D849-4BF5-BBA0-D7BE29B884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53" name="Freeform 29">
              <a:extLst>
                <a:ext uri="{FF2B5EF4-FFF2-40B4-BE49-F238E27FC236}">
                  <a16:creationId xmlns:a16="http://schemas.microsoft.com/office/drawing/2014/main" id="{13F44E41-B5E8-472D-80F2-4539AD3D4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54" name="Freeform 30">
              <a:extLst>
                <a:ext uri="{FF2B5EF4-FFF2-40B4-BE49-F238E27FC236}">
                  <a16:creationId xmlns:a16="http://schemas.microsoft.com/office/drawing/2014/main" id="{CE052494-AAF2-4C3C-A072-317B7F987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55" name="Freeform 31">
              <a:extLst>
                <a:ext uri="{FF2B5EF4-FFF2-40B4-BE49-F238E27FC236}">
                  <a16:creationId xmlns:a16="http://schemas.microsoft.com/office/drawing/2014/main" id="{90345C3D-13FE-4815-9563-58A52B457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56" name="Freeform 32">
              <a:extLst>
                <a:ext uri="{FF2B5EF4-FFF2-40B4-BE49-F238E27FC236}">
                  <a16:creationId xmlns:a16="http://schemas.microsoft.com/office/drawing/2014/main" id="{37908D29-2BB3-4D6C-92DB-864F63057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57" name="Rectangle 33">
              <a:extLst>
                <a:ext uri="{FF2B5EF4-FFF2-40B4-BE49-F238E27FC236}">
                  <a16:creationId xmlns:a16="http://schemas.microsoft.com/office/drawing/2014/main" id="{174B5792-73C4-4FBF-BAD9-F9A5BBC59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58" name="Freeform 34">
              <a:extLst>
                <a:ext uri="{FF2B5EF4-FFF2-40B4-BE49-F238E27FC236}">
                  <a16:creationId xmlns:a16="http://schemas.microsoft.com/office/drawing/2014/main" id="{D4741BB8-0638-4A06-85A7-69FE81BC4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59" name="Freeform 35">
              <a:extLst>
                <a:ext uri="{FF2B5EF4-FFF2-40B4-BE49-F238E27FC236}">
                  <a16:creationId xmlns:a16="http://schemas.microsoft.com/office/drawing/2014/main" id="{FBDB982D-6E9A-426E-86B1-69031E1040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60" name="Freeform 36">
              <a:extLst>
                <a:ext uri="{FF2B5EF4-FFF2-40B4-BE49-F238E27FC236}">
                  <a16:creationId xmlns:a16="http://schemas.microsoft.com/office/drawing/2014/main" id="{400B8260-9575-48DB-9175-B1C853024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61" name="Freeform 37">
              <a:extLst>
                <a:ext uri="{FF2B5EF4-FFF2-40B4-BE49-F238E27FC236}">
                  <a16:creationId xmlns:a16="http://schemas.microsoft.com/office/drawing/2014/main" id="{52FB1DD3-BAEC-4974-89F5-36B695945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62" name="Freeform 38">
              <a:extLst>
                <a:ext uri="{FF2B5EF4-FFF2-40B4-BE49-F238E27FC236}">
                  <a16:creationId xmlns:a16="http://schemas.microsoft.com/office/drawing/2014/main" id="{E51161AB-FDC1-4703-9C29-C410366B9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63" name="Freeform 39">
              <a:extLst>
                <a:ext uri="{FF2B5EF4-FFF2-40B4-BE49-F238E27FC236}">
                  <a16:creationId xmlns:a16="http://schemas.microsoft.com/office/drawing/2014/main" id="{DE6123AD-33B5-429C-B8F7-DB1A8FDABF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04" name="Freeform 40">
              <a:extLst>
                <a:ext uri="{FF2B5EF4-FFF2-40B4-BE49-F238E27FC236}">
                  <a16:creationId xmlns:a16="http://schemas.microsoft.com/office/drawing/2014/main" id="{8C454A1D-B20A-4994-8C14-EE5DD3B99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05" name="Freeform 41">
              <a:extLst>
                <a:ext uri="{FF2B5EF4-FFF2-40B4-BE49-F238E27FC236}">
                  <a16:creationId xmlns:a16="http://schemas.microsoft.com/office/drawing/2014/main" id="{CFA7BB74-790B-45D7-B94B-DD4D83ED8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06" name="Freeform 42">
              <a:extLst>
                <a:ext uri="{FF2B5EF4-FFF2-40B4-BE49-F238E27FC236}">
                  <a16:creationId xmlns:a16="http://schemas.microsoft.com/office/drawing/2014/main" id="{19BBC3FC-0052-4BDB-8D6A-421E07EE2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07" name="Freeform 43">
              <a:extLst>
                <a:ext uri="{FF2B5EF4-FFF2-40B4-BE49-F238E27FC236}">
                  <a16:creationId xmlns:a16="http://schemas.microsoft.com/office/drawing/2014/main" id="{42A3E4B3-707A-4D0A-BEED-61A77E960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08" name="Freeform 44">
              <a:extLst>
                <a:ext uri="{FF2B5EF4-FFF2-40B4-BE49-F238E27FC236}">
                  <a16:creationId xmlns:a16="http://schemas.microsoft.com/office/drawing/2014/main" id="{089BBE83-D985-45E9-B442-1326F6FBA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09" name="Rectangle 45">
              <a:extLst>
                <a:ext uri="{FF2B5EF4-FFF2-40B4-BE49-F238E27FC236}">
                  <a16:creationId xmlns:a16="http://schemas.microsoft.com/office/drawing/2014/main" id="{FE1B194F-F703-4020-92ED-DBDB5C234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10" name="Freeform 46">
              <a:extLst>
                <a:ext uri="{FF2B5EF4-FFF2-40B4-BE49-F238E27FC236}">
                  <a16:creationId xmlns:a16="http://schemas.microsoft.com/office/drawing/2014/main" id="{D7A22662-B7AF-4857-AD78-716690A268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11" name="Freeform 47">
              <a:extLst>
                <a:ext uri="{FF2B5EF4-FFF2-40B4-BE49-F238E27FC236}">
                  <a16:creationId xmlns:a16="http://schemas.microsoft.com/office/drawing/2014/main" id="{62C16BE5-0C4B-48FC-ABA4-36A8F2DFE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12" name="Freeform 48">
              <a:extLst>
                <a:ext uri="{FF2B5EF4-FFF2-40B4-BE49-F238E27FC236}">
                  <a16:creationId xmlns:a16="http://schemas.microsoft.com/office/drawing/2014/main" id="{C2327DB7-B7F2-4829-909E-A03D62252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13" name="Freeform 49">
              <a:extLst>
                <a:ext uri="{FF2B5EF4-FFF2-40B4-BE49-F238E27FC236}">
                  <a16:creationId xmlns:a16="http://schemas.microsoft.com/office/drawing/2014/main" id="{167918EB-9EB1-413F-8C39-F018CCDCC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14" name="Freeform 50">
              <a:extLst>
                <a:ext uri="{FF2B5EF4-FFF2-40B4-BE49-F238E27FC236}">
                  <a16:creationId xmlns:a16="http://schemas.microsoft.com/office/drawing/2014/main" id="{B971E245-631A-4364-A177-C1D1B6B4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15" name="Freeform 51">
              <a:extLst>
                <a:ext uri="{FF2B5EF4-FFF2-40B4-BE49-F238E27FC236}">
                  <a16:creationId xmlns:a16="http://schemas.microsoft.com/office/drawing/2014/main" id="{1D4C1872-66E3-45EB-BDE7-26C02A17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16" name="Freeform 52">
              <a:extLst>
                <a:ext uri="{FF2B5EF4-FFF2-40B4-BE49-F238E27FC236}">
                  <a16:creationId xmlns:a16="http://schemas.microsoft.com/office/drawing/2014/main" id="{D2BC0771-493C-4FEF-958F-859C539243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17" name="Freeform 53">
              <a:extLst>
                <a:ext uri="{FF2B5EF4-FFF2-40B4-BE49-F238E27FC236}">
                  <a16:creationId xmlns:a16="http://schemas.microsoft.com/office/drawing/2014/main" id="{E339169B-1EE1-4E4F-BA0C-BD3AD57FD7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18" name="Freeform 54">
              <a:extLst>
                <a:ext uri="{FF2B5EF4-FFF2-40B4-BE49-F238E27FC236}">
                  <a16:creationId xmlns:a16="http://schemas.microsoft.com/office/drawing/2014/main" id="{BBC80538-8C59-46A3-B187-66C9A6D3F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19" name="Freeform 55">
              <a:extLst>
                <a:ext uri="{FF2B5EF4-FFF2-40B4-BE49-F238E27FC236}">
                  <a16:creationId xmlns:a16="http://schemas.microsoft.com/office/drawing/2014/main" id="{C5F9090C-11D8-4272-815D-11B1911DA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20" name="Freeform 56">
              <a:extLst>
                <a:ext uri="{FF2B5EF4-FFF2-40B4-BE49-F238E27FC236}">
                  <a16:creationId xmlns:a16="http://schemas.microsoft.com/office/drawing/2014/main" id="{A361F786-6FA9-4EAD-81EF-BF4734D46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21" name="Freeform 57">
              <a:extLst>
                <a:ext uri="{FF2B5EF4-FFF2-40B4-BE49-F238E27FC236}">
                  <a16:creationId xmlns:a16="http://schemas.microsoft.com/office/drawing/2014/main" id="{63B2A436-CEC8-477C-ACDD-6E5D2ABBC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22" name="Freeform 58">
              <a:extLst>
                <a:ext uri="{FF2B5EF4-FFF2-40B4-BE49-F238E27FC236}">
                  <a16:creationId xmlns:a16="http://schemas.microsoft.com/office/drawing/2014/main" id="{7FAE92CD-EBFF-4DB4-9F5D-00D33E902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03F77C-A6D4-3918-7372-7EBDF45C7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209" y="618518"/>
            <a:ext cx="5877676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dirty="0"/>
              <a:t>Number of appointments by service setting &amp; context, by month (Aug 21 – June 22) </a:t>
            </a:r>
          </a:p>
        </p:txBody>
      </p:sp>
      <p:pic>
        <p:nvPicPr>
          <p:cNvPr id="4" name="Picture 3" descr="A graph of a number of individuals&#10;&#10;Description automatically generated">
            <a:extLst>
              <a:ext uri="{FF2B5EF4-FFF2-40B4-BE49-F238E27FC236}">
                <a16:creationId xmlns:a16="http://schemas.microsoft.com/office/drawing/2014/main" id="{B0254D42-0A94-98A8-32F2-D1A968DA22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93" b="4320"/>
          <a:stretch/>
        </p:blipFill>
        <p:spPr>
          <a:xfrm>
            <a:off x="-5597" y="1"/>
            <a:ext cx="4635583" cy="3427413"/>
          </a:xfrm>
          <a:custGeom>
            <a:avLst/>
            <a:gdLst/>
            <a:ahLst/>
            <a:cxnLst/>
            <a:rect l="l" t="t" r="r" b="b"/>
            <a:pathLst>
              <a:path w="4635583" h="3427413">
                <a:moveTo>
                  <a:pt x="0" y="0"/>
                </a:moveTo>
                <a:lnTo>
                  <a:pt x="4635583" y="0"/>
                </a:lnTo>
                <a:lnTo>
                  <a:pt x="4635583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5" name="Picture 4" descr="A graph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94A8A5EE-61B7-2C3B-B1E4-8333D59357A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025"/>
          <a:stretch/>
        </p:blipFill>
        <p:spPr>
          <a:xfrm>
            <a:off x="-5597" y="3427414"/>
            <a:ext cx="4635583" cy="3430587"/>
          </a:xfrm>
          <a:custGeom>
            <a:avLst/>
            <a:gdLst/>
            <a:ahLst/>
            <a:cxnLst/>
            <a:rect l="l" t="t" r="r" b="b"/>
            <a:pathLst>
              <a:path w="4635583" h="3430587">
                <a:moveTo>
                  <a:pt x="0" y="0"/>
                </a:moveTo>
                <a:lnTo>
                  <a:pt x="4635583" y="0"/>
                </a:lnTo>
                <a:lnTo>
                  <a:pt x="4635583" y="3430587"/>
                </a:lnTo>
                <a:lnTo>
                  <a:pt x="0" y="3430587"/>
                </a:lnTo>
                <a:close/>
              </a:path>
            </a:pathLst>
          </a:custGeom>
        </p:spPr>
      </p:pic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E104AA93-67FD-43AC-92F9-5840A89E4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2483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95AE1CAD-A877-4C0B-91F7-CA9C684C9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4635583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8F5520-123F-9BB4-1A22-817C69258DAE}"/>
              </a:ext>
            </a:extLst>
          </p:cNvPr>
          <p:cNvSpPr txBox="1"/>
          <p:nvPr/>
        </p:nvSpPr>
        <p:spPr>
          <a:xfrm>
            <a:off x="5491209" y="2249487"/>
            <a:ext cx="5877677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b="1" dirty="0"/>
              <a:t>General</a:t>
            </a:r>
            <a:r>
              <a:rPr lang="en-US" dirty="0"/>
              <a:t> </a:t>
            </a:r>
            <a:r>
              <a:rPr lang="en-US" b="1" dirty="0"/>
              <a:t>Practice</a:t>
            </a:r>
            <a:r>
              <a:rPr lang="en-US" dirty="0"/>
              <a:t> represents the highest </a:t>
            </a:r>
            <a:r>
              <a:rPr lang="en-US" b="1" dirty="0"/>
              <a:t>Service</a:t>
            </a:r>
            <a:r>
              <a:rPr lang="en-US" dirty="0"/>
              <a:t> </a:t>
            </a:r>
            <a:r>
              <a:rPr lang="en-US" b="1" dirty="0"/>
              <a:t>Setting</a:t>
            </a:r>
            <a:r>
              <a:rPr lang="en-US" dirty="0"/>
              <a:t> type 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/>
              <a:t>The large drop in appointments leading up to December would need to be looked at further 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/>
              <a:t>There are large numbers of ‘</a:t>
            </a:r>
            <a:r>
              <a:rPr lang="en-US" b="1" dirty="0"/>
              <a:t>Unmapped</a:t>
            </a:r>
            <a:r>
              <a:rPr lang="en-US" dirty="0"/>
              <a:t>’ appointments (the second largest context after General Practice) which would also require further analysis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5D76FC-16D5-5B3D-CFB9-6B671A6EC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6D22F896-40B5-4ADD-8801-0D06FADFA095}" type="slidenum">
              <a:rPr lang="en-US" smtClean="0"/>
              <a:pPr defTabSz="914400">
                <a:spcAft>
                  <a:spcPts val="600"/>
                </a:spcAft>
              </a:pPr>
              <a:t>6</a:t>
            </a:fld>
            <a:endParaRPr lang="en-US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BC1FEFC-E54E-4EBE-3B4C-9D407CCAF9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6777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061"/>
    </mc:Choice>
    <mc:Fallback>
      <p:transition spd="slow" advTm="32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>
            <a:extLst>
              <a:ext uri="{FF2B5EF4-FFF2-40B4-BE49-F238E27FC236}">
                <a16:creationId xmlns:a16="http://schemas.microsoft.com/office/drawing/2014/main" id="{E99A004A-E705-4ADD-99EC-C47A5FE61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C296DD9-4920-4569-A4D3-BFB4C975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616290DB-0B0E-40CC-B718-62D60944A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0AFE2A3-7936-482E-B022-F90A13276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4EECE49-D85D-4373-B180-9F4F1635E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4" name="Rectangle 8">
              <a:extLst>
                <a:ext uri="{FF2B5EF4-FFF2-40B4-BE49-F238E27FC236}">
                  <a16:creationId xmlns:a16="http://schemas.microsoft.com/office/drawing/2014/main" id="{3D0A269C-DD6E-470E-9789-7A5C88C1B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9D9EF577-980B-4C3D-AA79-FB1A8FB37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F2A6B6D2-9443-4421-91CA-3EF1A6DD4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3D9A14BB-7BAE-487D-8843-05CB9B9DF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9C16B978-EFFC-4AEC-AE66-80FE210C3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1931730E-419A-48BE-97F4-27E6EE59D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CC364B3A-B9AB-4106-AD76-6E94319BE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24328AB-A466-4E19-9885-4196A1EB0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00D28C03-0D41-4319-8BA1-C804D0806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5469D8E9-8C72-400D-B415-D628A6271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465C93D-2544-415D-9709-B07094E1F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E1FF1E02-7B4D-4B28-B3DF-F3A1B4654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335B903E-D719-406D-BDE9-BB8D50D0A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7" name="Freeform 21">
              <a:extLst>
                <a:ext uri="{FF2B5EF4-FFF2-40B4-BE49-F238E27FC236}">
                  <a16:creationId xmlns:a16="http://schemas.microsoft.com/office/drawing/2014/main" id="{E1C1E720-A438-4A6D-91B3-9AA0D5CB3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3FF14E1F-9A5F-47ED-B5A5-D0E84A75A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58537895-7597-4E34-A82E-DB80E3522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40BC1D92-9853-4629-92CF-EB397B773D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2F46138B-3BB1-433D-9FC5-FFB446DA1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705F8668-DED9-4E70-B012-F96EA8230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E0B76A71-CCB8-48C1-B58D-9F8BCC642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840BFA44-4BF2-4009-B96F-25A3174A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8E3B9AA2-5D9A-45DB-9EB2-16EF74057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24896DDB-3C81-493E-A789-BF769468E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4462B258-CAFC-4734-9312-6F569E538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BE8B517B-551B-4525-A281-F5F8B85B22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9" name="Rectangle 33">
              <a:extLst>
                <a:ext uri="{FF2B5EF4-FFF2-40B4-BE49-F238E27FC236}">
                  <a16:creationId xmlns:a16="http://schemas.microsoft.com/office/drawing/2014/main" id="{AF26DF84-45AD-4F87-9DC7-12E4CEF8A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D5ED6F7A-06FF-4699-9524-4AD60D4A0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46C063AD-6A18-4523-A63F-E683F88AE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77414834-7414-4CCF-8C1E-3D9A10025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16AF7EB8-CB66-4BD3-8606-3B72A1C3F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0D458FB2-B97D-48B2-B54A-DFB471491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81012E75-1279-46A3-BFEF-45390429D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2AE95D31-F453-4CA1-B61E-470B516A7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8CCD1BC5-D101-4C01-81C1-7FF8742A9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A17E8AE7-5402-4272-B835-4D7737FB9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9" name="Freeform 43">
              <a:extLst>
                <a:ext uri="{FF2B5EF4-FFF2-40B4-BE49-F238E27FC236}">
                  <a16:creationId xmlns:a16="http://schemas.microsoft.com/office/drawing/2014/main" id="{A70BA0F0-662B-400D-96F0-856775AD8E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0" name="Freeform 44">
              <a:extLst>
                <a:ext uri="{FF2B5EF4-FFF2-40B4-BE49-F238E27FC236}">
                  <a16:creationId xmlns:a16="http://schemas.microsoft.com/office/drawing/2014/main" id="{6237128A-850A-48F0-B2BD-75F22AB96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1" name="Rectangle 45">
              <a:extLst>
                <a:ext uri="{FF2B5EF4-FFF2-40B4-BE49-F238E27FC236}">
                  <a16:creationId xmlns:a16="http://schemas.microsoft.com/office/drawing/2014/main" id="{2B197E08-8492-4A4E-B361-F87B18AA8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2" name="Freeform 46">
              <a:extLst>
                <a:ext uri="{FF2B5EF4-FFF2-40B4-BE49-F238E27FC236}">
                  <a16:creationId xmlns:a16="http://schemas.microsoft.com/office/drawing/2014/main" id="{4B13D97A-EA45-4023-B87C-42D1A2C2F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3" name="Freeform 47">
              <a:extLst>
                <a:ext uri="{FF2B5EF4-FFF2-40B4-BE49-F238E27FC236}">
                  <a16:creationId xmlns:a16="http://schemas.microsoft.com/office/drawing/2014/main" id="{2F7138EF-D76C-4BF2-8432-A1EABFC15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4" name="Freeform 48">
              <a:extLst>
                <a:ext uri="{FF2B5EF4-FFF2-40B4-BE49-F238E27FC236}">
                  <a16:creationId xmlns:a16="http://schemas.microsoft.com/office/drawing/2014/main" id="{F43FE86F-2580-40CA-9851-CE60402D0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5" name="Freeform 49">
              <a:extLst>
                <a:ext uri="{FF2B5EF4-FFF2-40B4-BE49-F238E27FC236}">
                  <a16:creationId xmlns:a16="http://schemas.microsoft.com/office/drawing/2014/main" id="{76E94030-098A-4B0D-B7BD-D1F73DC91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6" name="Freeform 50">
              <a:extLst>
                <a:ext uri="{FF2B5EF4-FFF2-40B4-BE49-F238E27FC236}">
                  <a16:creationId xmlns:a16="http://schemas.microsoft.com/office/drawing/2014/main" id="{DFCB050E-19EC-4CFF-83D8-FDA88BE8C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7" name="Freeform 51">
              <a:extLst>
                <a:ext uri="{FF2B5EF4-FFF2-40B4-BE49-F238E27FC236}">
                  <a16:creationId xmlns:a16="http://schemas.microsoft.com/office/drawing/2014/main" id="{0892EE70-B2D4-487F-945A-B01FFFCAA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8" name="Freeform 52">
              <a:extLst>
                <a:ext uri="{FF2B5EF4-FFF2-40B4-BE49-F238E27FC236}">
                  <a16:creationId xmlns:a16="http://schemas.microsoft.com/office/drawing/2014/main" id="{964C8FC1-25EC-4D77-816B-89FFB96AF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9" name="Freeform 53">
              <a:extLst>
                <a:ext uri="{FF2B5EF4-FFF2-40B4-BE49-F238E27FC236}">
                  <a16:creationId xmlns:a16="http://schemas.microsoft.com/office/drawing/2014/main" id="{A2B48E43-E761-478E-9E44-78D0B5EBD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0" name="Freeform 54">
              <a:extLst>
                <a:ext uri="{FF2B5EF4-FFF2-40B4-BE49-F238E27FC236}">
                  <a16:creationId xmlns:a16="http://schemas.microsoft.com/office/drawing/2014/main" id="{E8F56C10-368E-446A-9DB9-32DAD9A75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1" name="Freeform 55">
              <a:extLst>
                <a:ext uri="{FF2B5EF4-FFF2-40B4-BE49-F238E27FC236}">
                  <a16:creationId xmlns:a16="http://schemas.microsoft.com/office/drawing/2014/main" id="{0F48D8AD-0D3C-4717-A781-3E158CBF1D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2" name="Freeform 56">
              <a:extLst>
                <a:ext uri="{FF2B5EF4-FFF2-40B4-BE49-F238E27FC236}">
                  <a16:creationId xmlns:a16="http://schemas.microsoft.com/office/drawing/2014/main" id="{E8F033A8-FACE-4212-853A-D7325618F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3" name="Freeform 57">
              <a:extLst>
                <a:ext uri="{FF2B5EF4-FFF2-40B4-BE49-F238E27FC236}">
                  <a16:creationId xmlns:a16="http://schemas.microsoft.com/office/drawing/2014/main" id="{C7DDDBB4-AE52-4223-BE94-FA238EAAF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4" name="Freeform 58">
              <a:extLst>
                <a:ext uri="{FF2B5EF4-FFF2-40B4-BE49-F238E27FC236}">
                  <a16:creationId xmlns:a16="http://schemas.microsoft.com/office/drawing/2014/main" id="{C00175D9-DBCB-40AD-B791-5D9DD885E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03F77C-A6D4-3918-7372-7EBDF45C7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Number of appointments by national category by month</a:t>
            </a:r>
          </a:p>
        </p:txBody>
      </p:sp>
      <p:sp>
        <p:nvSpPr>
          <p:cNvPr id="76" name="Round Diagonal Corner Rectangle 6">
            <a:extLst>
              <a:ext uri="{FF2B5EF4-FFF2-40B4-BE49-F238E27FC236}">
                <a16:creationId xmlns:a16="http://schemas.microsoft.com/office/drawing/2014/main" id="{2242CDBE-4792-4057-A0E1-8B58123A1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1222065-CA1B-FD4D-4600-6700C56A6F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9645" y="1136606"/>
            <a:ext cx="2813013" cy="2208215"/>
          </a:xfrm>
          <a:prstGeom prst="rect">
            <a:avLst/>
          </a:prstGeom>
        </p:spPr>
      </p:pic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2DB2D89-A188-877C-CEA1-5F08F9AA69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3297" y="3544885"/>
            <a:ext cx="2831045" cy="2208215"/>
          </a:xfrm>
          <a:prstGeom prst="rect">
            <a:avLst/>
          </a:prstGeom>
        </p:spPr>
      </p:pic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C1D5DA8-1C7C-D5D9-96FB-0542723A1A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8142" y="3505687"/>
            <a:ext cx="2896019" cy="2208215"/>
          </a:xfrm>
          <a:prstGeom prst="rect">
            <a:avLst/>
          </a:prstGeom>
        </p:spPr>
      </p:pic>
      <p:pic>
        <p:nvPicPr>
          <p:cNvPr id="13" name="Picture 1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D556114-AAE2-733A-916A-544F9743B1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0295" y="1146173"/>
            <a:ext cx="2964047" cy="220821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5D76FC-16D5-5B3D-CFB9-6B671A6EC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911" y="6309360"/>
            <a:ext cx="7710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0F03DA-C8FD-90C0-F9F2-673AEEE040FD}"/>
              </a:ext>
            </a:extLst>
          </p:cNvPr>
          <p:cNvSpPr txBox="1"/>
          <p:nvPr/>
        </p:nvSpPr>
        <p:spPr>
          <a:xfrm>
            <a:off x="7965747" y="3634482"/>
            <a:ext cx="35051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All months showed a drop over </a:t>
            </a:r>
            <a:r>
              <a:rPr lang="en-GB" b="1" dirty="0"/>
              <a:t>weekends</a:t>
            </a:r>
            <a:r>
              <a:rPr lang="en-GB" dirty="0"/>
              <a:t>, apart from the graph for </a:t>
            </a:r>
            <a:r>
              <a:rPr lang="en-GB" b="1" dirty="0"/>
              <a:t>autumn</a:t>
            </a:r>
            <a:r>
              <a:rPr lang="en-GB" dirty="0"/>
              <a:t> (October 2021) where there appear to have been appointments in the </a:t>
            </a:r>
            <a:r>
              <a:rPr lang="en-GB" b="1" dirty="0"/>
              <a:t>Planned</a:t>
            </a:r>
            <a:r>
              <a:rPr lang="en-GB" dirty="0"/>
              <a:t> </a:t>
            </a:r>
            <a:r>
              <a:rPr lang="en-GB" b="1" dirty="0"/>
              <a:t>Clinical Procedures </a:t>
            </a:r>
            <a:r>
              <a:rPr lang="en-GB" dirty="0"/>
              <a:t>category over the weekends. This could be looked into further.</a:t>
            </a:r>
          </a:p>
          <a:p>
            <a:endParaRPr lang="en-GB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31707C8F-0422-69C5-663D-90E8E65682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23352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46"/>
    </mc:Choice>
    <mc:Fallback>
      <p:transition spd="slow" advTm="294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3F77C-A6D4-3918-7372-7EBDF45C7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Monthly visits, all categories (Sept 21 – May 22)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5D76FC-16D5-5B3D-CFB9-6B671A6EC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21" name="Picture 20" descr="A graph on a white background&#10;&#10;Description automatically generated">
            <a:extLst>
              <a:ext uri="{FF2B5EF4-FFF2-40B4-BE49-F238E27FC236}">
                <a16:creationId xmlns:a16="http://schemas.microsoft.com/office/drawing/2014/main" id="{748EB2A8-E6C5-4373-961D-FADE49518A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477" y="2020148"/>
            <a:ext cx="6083413" cy="43074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9C94F3-B048-335D-05A1-52623CACEB75}"/>
              </a:ext>
            </a:extLst>
          </p:cNvPr>
          <p:cNvSpPr txBox="1"/>
          <p:nvPr/>
        </p:nvSpPr>
        <p:spPr>
          <a:xfrm>
            <a:off x="8850944" y="2020149"/>
            <a:ext cx="24819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large drop around </a:t>
            </a:r>
            <a:r>
              <a:rPr lang="en-GB" b="1" dirty="0"/>
              <a:t>December</a:t>
            </a:r>
            <a:r>
              <a:rPr lang="en-GB" dirty="0"/>
              <a:t> could be attributed to the Christmas holidays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/>
              <a:t>Note, the y axis does not start at 0 for better visualisation 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5ADE5852-163A-4458-3946-6229FE9151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26102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143"/>
    </mc:Choice>
    <mc:Fallback>
      <p:transition spd="slow" advTm="41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3F77C-A6D4-3918-7372-7EBDF45C7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Capacity utilisation, all categories (Sept 21 – May 22)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5D76FC-16D5-5B3D-CFB9-6B671A6EC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23" name="Picture 22" descr="A graph with blue lines&#10;&#10;Description automatically generated">
            <a:extLst>
              <a:ext uri="{FF2B5EF4-FFF2-40B4-BE49-F238E27FC236}">
                <a16:creationId xmlns:a16="http://schemas.microsoft.com/office/drawing/2014/main" id="{7B9A38E9-850D-F4A9-A98E-5EDA39866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8038" y="2019102"/>
            <a:ext cx="5860596" cy="44886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CFAA7C-C450-7109-D7D9-B110BE4E0097}"/>
              </a:ext>
            </a:extLst>
          </p:cNvPr>
          <p:cNvSpPr txBox="1"/>
          <p:nvPr/>
        </p:nvSpPr>
        <p:spPr>
          <a:xfrm>
            <a:off x="8873067" y="2021747"/>
            <a:ext cx="25611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Capacity utilisation peaks at 80% of total capacity and never exceeds 80%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/>
              <a:t>Note, the y axis does not start at 0 for better visualisation 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4E6252A1-709A-59DE-8C7A-5A4E1F2F3A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24998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31"/>
    </mc:Choice>
    <mc:Fallback>
      <p:transition spd="slow" advTm="23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13094</TotalTime>
  <Words>716</Words>
  <Application>Microsoft Office PowerPoint</Application>
  <PresentationFormat>Widescreen</PresentationFormat>
  <Paragraphs>79</Paragraphs>
  <Slides>14</Slides>
  <Notes>2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Stevie Sans</vt:lpstr>
      <vt:lpstr>Tw Cen MT</vt:lpstr>
      <vt:lpstr>Circuit</vt:lpstr>
      <vt:lpstr>Data analytics career accelerator 2023 cohort 2  Course 2 Assignment: Diagnostic Analysis using Python</vt:lpstr>
      <vt:lpstr>introduction</vt:lpstr>
      <vt:lpstr>Introduction</vt:lpstr>
      <vt:lpstr>Importing and Exploring the data</vt:lpstr>
      <vt:lpstr>Identifying Trends and Patterns</vt:lpstr>
      <vt:lpstr>Number of appointments by service setting &amp; context, by month (Aug 21 – June 22) </vt:lpstr>
      <vt:lpstr>Number of appointments by national category by month</vt:lpstr>
      <vt:lpstr>Monthly visits, all categories (Sept 21 – May 22)</vt:lpstr>
      <vt:lpstr>Capacity utilisation, all categories (Sept 21 – May 22)</vt:lpstr>
      <vt:lpstr>Number of appointments by month, hcp type (sept 21 – may 22) </vt:lpstr>
      <vt:lpstr>Number of appointments per month by attendance type </vt:lpstr>
      <vt:lpstr>Number of appointments per month by appointment type</vt:lpstr>
      <vt:lpstr>Recommendations</vt:lpstr>
      <vt:lpstr>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Rose</dc:creator>
  <cp:lastModifiedBy>Rose Ryan</cp:lastModifiedBy>
  <cp:revision>283</cp:revision>
  <dcterms:created xsi:type="dcterms:W3CDTF">2023-06-24T14:28:34Z</dcterms:created>
  <dcterms:modified xsi:type="dcterms:W3CDTF">2023-08-17T13:25:04Z</dcterms:modified>
</cp:coreProperties>
</file>